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43"/>
  </p:notesMasterIdLst>
  <p:handoutMasterIdLst>
    <p:handoutMasterId r:id="rId44"/>
  </p:handoutMasterIdLst>
  <p:sldIdLst>
    <p:sldId id="256" r:id="rId2"/>
    <p:sldId id="673" r:id="rId3"/>
    <p:sldId id="475" r:id="rId4"/>
    <p:sldId id="668" r:id="rId5"/>
    <p:sldId id="476" r:id="rId6"/>
    <p:sldId id="399" r:id="rId7"/>
    <p:sldId id="398" r:id="rId8"/>
    <p:sldId id="383" r:id="rId9"/>
    <p:sldId id="304" r:id="rId10"/>
    <p:sldId id="679" r:id="rId11"/>
    <p:sldId id="303" r:id="rId12"/>
    <p:sldId id="400" r:id="rId13"/>
    <p:sldId id="387" r:id="rId14"/>
    <p:sldId id="384" r:id="rId15"/>
    <p:sldId id="681" r:id="rId16"/>
    <p:sldId id="301" r:id="rId17"/>
    <p:sldId id="388" r:id="rId18"/>
    <p:sldId id="389" r:id="rId19"/>
    <p:sldId id="401" r:id="rId20"/>
    <p:sldId id="390" r:id="rId21"/>
    <p:sldId id="391" r:id="rId22"/>
    <p:sldId id="392" r:id="rId23"/>
    <p:sldId id="299" r:id="rId24"/>
    <p:sldId id="300" r:id="rId25"/>
    <p:sldId id="395" r:id="rId26"/>
    <p:sldId id="259" r:id="rId27"/>
    <p:sldId id="257" r:id="rId28"/>
    <p:sldId id="264" r:id="rId29"/>
    <p:sldId id="258" r:id="rId30"/>
    <p:sldId id="260" r:id="rId31"/>
    <p:sldId id="266" r:id="rId32"/>
    <p:sldId id="263" r:id="rId33"/>
    <p:sldId id="261" r:id="rId34"/>
    <p:sldId id="678" r:id="rId35"/>
    <p:sldId id="675" r:id="rId36"/>
    <p:sldId id="676" r:id="rId37"/>
    <p:sldId id="677" r:id="rId38"/>
    <p:sldId id="680" r:id="rId39"/>
    <p:sldId id="318" r:id="rId40"/>
    <p:sldId id="328" r:id="rId41"/>
    <p:sldId id="295"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D9AB3A"/>
    <a:srgbClr val="D6A839"/>
    <a:srgbClr val="323B4A"/>
    <a:srgbClr val="5E8FB8"/>
    <a:srgbClr val="DCDEE3"/>
    <a:srgbClr val="C7C8CD"/>
    <a:srgbClr val="70AE46"/>
    <a:srgbClr val="59758A"/>
    <a:srgbClr val="637E93"/>
    <a:srgbClr val="FFFF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54" autoAdjust="0"/>
    <p:restoredTop sz="82231" autoAdjust="0"/>
  </p:normalViewPr>
  <p:slideViewPr>
    <p:cSldViewPr snapToGrid="0" snapToObjects="1">
      <p:cViewPr varScale="1">
        <p:scale>
          <a:sx n="91" d="100"/>
          <a:sy n="91" d="100"/>
        </p:scale>
        <p:origin x="304" y="1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image" Target="../media/image3.png"/></Relationships>
</file>

<file path=ppt/diagrams/_rels/data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image" Target="../media/image5.png"/><Relationship Id="rId5" Type="http://schemas.openxmlformats.org/officeDocument/2006/relationships/image" Target="../media/image9.svg"/><Relationship Id="rId4" Type="http://schemas.openxmlformats.org/officeDocument/2006/relationships/image" Target="../media/image8.png"/></Relationships>
</file>

<file path=ppt/diagrams/_rels/drawing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image" Target="../media/image3.png"/></Relationships>
</file>

<file path=ppt/diagrams/_rels/drawing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image" Target="../media/image5.png"/><Relationship Id="rId5" Type="http://schemas.openxmlformats.org/officeDocument/2006/relationships/image" Target="../media/image9.svg"/><Relationship Id="rId4"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01D3E6-2965-4980-A001-853B61BACCC9}"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C02CEE16-5B8F-424A-80AF-C6CE1FBF9F09}">
      <dgm:prSet custT="1"/>
      <dgm:spPr/>
      <dgm:t>
        <a:bodyPr/>
        <a:lstStyle/>
        <a:p>
          <a:r>
            <a:rPr lang="en-GB" sz="2000" dirty="0"/>
            <a:t>Scientific fields </a:t>
          </a:r>
          <a:r>
            <a:rPr lang="en-GB" sz="2000" dirty="0">
              <a:sym typeface="Wingdings" pitchFamily="2" charset="2"/>
            </a:rPr>
            <a:t> </a:t>
          </a:r>
        </a:p>
        <a:p>
          <a:r>
            <a:rPr lang="en-GB" sz="2000" dirty="0"/>
            <a:t>Data-driven</a:t>
          </a:r>
          <a:endParaRPr lang="en-US" sz="2000" dirty="0"/>
        </a:p>
      </dgm:t>
    </dgm:pt>
    <dgm:pt modelId="{7C870DE4-642F-4DE0-805A-8214D85C4144}" type="parTrans" cxnId="{179B7CAF-5151-4247-B678-A8A16AF9DDB0}">
      <dgm:prSet/>
      <dgm:spPr/>
      <dgm:t>
        <a:bodyPr/>
        <a:lstStyle/>
        <a:p>
          <a:endParaRPr lang="en-US"/>
        </a:p>
      </dgm:t>
    </dgm:pt>
    <dgm:pt modelId="{3D6707B2-F6ED-465A-8A34-8979905437F0}" type="sibTrans" cxnId="{179B7CAF-5151-4247-B678-A8A16AF9DDB0}">
      <dgm:prSet/>
      <dgm:spPr/>
      <dgm:t>
        <a:bodyPr/>
        <a:lstStyle/>
        <a:p>
          <a:endParaRPr lang="en-US"/>
        </a:p>
      </dgm:t>
    </dgm:pt>
    <dgm:pt modelId="{DBCE1917-F244-41A7-A425-A87C827138B1}">
      <dgm:prSet custT="1"/>
      <dgm:spPr/>
      <dgm:t>
        <a:bodyPr/>
        <a:lstStyle/>
        <a:p>
          <a:r>
            <a:rPr lang="en-GB" sz="2000" dirty="0"/>
            <a:t>Astronomy, Geosciences,  Meteorology, Bioinformatics </a:t>
          </a:r>
          <a:endParaRPr lang="en-US" sz="2000" dirty="0"/>
        </a:p>
      </dgm:t>
    </dgm:pt>
    <dgm:pt modelId="{250847F4-9416-4B86-98BD-F7CE69F52275}" type="parTrans" cxnId="{80F01251-BBD0-4790-87A6-68D07426F052}">
      <dgm:prSet/>
      <dgm:spPr/>
      <dgm:t>
        <a:bodyPr/>
        <a:lstStyle/>
        <a:p>
          <a:endParaRPr lang="en-US"/>
        </a:p>
      </dgm:t>
    </dgm:pt>
    <dgm:pt modelId="{3E35820C-D320-4E43-9BBE-FDAEE35DB3A5}" type="sibTrans" cxnId="{80F01251-BBD0-4790-87A6-68D07426F052}">
      <dgm:prSet/>
      <dgm:spPr/>
      <dgm:t>
        <a:bodyPr/>
        <a:lstStyle/>
        <a:p>
          <a:endParaRPr lang="en-US"/>
        </a:p>
      </dgm:t>
    </dgm:pt>
    <dgm:pt modelId="{E5055929-B9EF-4614-81A8-16E3CF4A9123}">
      <dgm:prSet custT="1"/>
      <dgm:spPr/>
      <dgm:t>
        <a:bodyPr/>
        <a:lstStyle/>
        <a:p>
          <a:r>
            <a:rPr lang="en-GB" sz="2000" dirty="0"/>
            <a:t>Common points </a:t>
          </a:r>
          <a:endParaRPr lang="en-US" sz="2000" dirty="0"/>
        </a:p>
      </dgm:t>
    </dgm:pt>
    <dgm:pt modelId="{128D1AFC-DE09-4048-9F6D-8053CBDF854E}" type="parTrans" cxnId="{83E22151-2A15-4DCA-8889-1951351CDA8B}">
      <dgm:prSet/>
      <dgm:spPr/>
      <dgm:t>
        <a:bodyPr/>
        <a:lstStyle/>
        <a:p>
          <a:endParaRPr lang="en-US"/>
        </a:p>
      </dgm:t>
    </dgm:pt>
    <dgm:pt modelId="{55B82924-4700-4B7D-ADD6-863907E53289}" type="sibTrans" cxnId="{83E22151-2A15-4DCA-8889-1951351CDA8B}">
      <dgm:prSet/>
      <dgm:spPr/>
      <dgm:t>
        <a:bodyPr/>
        <a:lstStyle/>
        <a:p>
          <a:endParaRPr lang="en-US"/>
        </a:p>
      </dgm:t>
    </dgm:pt>
    <dgm:pt modelId="{D04FD691-3647-41F6-890B-C68F9BC281D1}">
      <dgm:prSet custT="1"/>
      <dgm:spPr/>
      <dgm:t>
        <a:bodyPr/>
        <a:lstStyle/>
        <a:p>
          <a:r>
            <a:rPr lang="en-GB" sz="2000" dirty="0"/>
            <a:t>Big complex data sets </a:t>
          </a:r>
          <a:endParaRPr lang="en-US" sz="2000" dirty="0"/>
        </a:p>
      </dgm:t>
    </dgm:pt>
    <dgm:pt modelId="{DDBD830B-E7D3-4901-9AF6-96F7F5E978C7}" type="parTrans" cxnId="{77C31AA9-76E6-4109-9955-9E232F96FC9D}">
      <dgm:prSet/>
      <dgm:spPr/>
      <dgm:t>
        <a:bodyPr/>
        <a:lstStyle/>
        <a:p>
          <a:endParaRPr lang="en-US"/>
        </a:p>
      </dgm:t>
    </dgm:pt>
    <dgm:pt modelId="{EE7027B3-FB7C-4FF0-A81A-A2E36A409FE3}" type="sibTrans" cxnId="{77C31AA9-76E6-4109-9955-9E232F96FC9D}">
      <dgm:prSet/>
      <dgm:spPr/>
      <dgm:t>
        <a:bodyPr/>
        <a:lstStyle/>
        <a:p>
          <a:endParaRPr lang="en-US"/>
        </a:p>
      </dgm:t>
    </dgm:pt>
    <dgm:pt modelId="{1A927C6A-0788-4DAA-A3AC-BCCF806408C2}">
      <dgm:prSet custT="1"/>
      <dgm:spPr/>
      <dgm:t>
        <a:bodyPr/>
        <a:lstStyle/>
        <a:p>
          <a:r>
            <a:rPr lang="en-GB" sz="2000" dirty="0"/>
            <a:t>Need to be analysed</a:t>
          </a:r>
          <a:endParaRPr lang="en-US" sz="2000" dirty="0"/>
        </a:p>
      </dgm:t>
    </dgm:pt>
    <dgm:pt modelId="{A2B81DDD-D2A0-49B9-BF89-CD5E21D10FDD}" type="parTrans" cxnId="{2A107376-F8A0-4FC9-98DD-AD36023739CA}">
      <dgm:prSet/>
      <dgm:spPr/>
      <dgm:t>
        <a:bodyPr/>
        <a:lstStyle/>
        <a:p>
          <a:endParaRPr lang="en-US"/>
        </a:p>
      </dgm:t>
    </dgm:pt>
    <dgm:pt modelId="{E7A056C4-A00A-4643-B92D-69D1381ABD8C}" type="sibTrans" cxnId="{2A107376-F8A0-4FC9-98DD-AD36023739CA}">
      <dgm:prSet/>
      <dgm:spPr/>
      <dgm:t>
        <a:bodyPr/>
        <a:lstStyle/>
        <a:p>
          <a:endParaRPr lang="en-US"/>
        </a:p>
      </dgm:t>
    </dgm:pt>
    <dgm:pt modelId="{9A661F1F-D074-44F5-96D1-0C5ACA58209A}">
      <dgm:prSet custT="1"/>
      <dgm:spPr/>
      <dgm:t>
        <a:bodyPr/>
        <a:lstStyle/>
        <a:p>
          <a:r>
            <a:rPr lang="en-GB" sz="2000" dirty="0"/>
            <a:t>Numerous software tools</a:t>
          </a:r>
          <a:endParaRPr lang="en-US" sz="2000" dirty="0"/>
        </a:p>
      </dgm:t>
    </dgm:pt>
    <dgm:pt modelId="{5A99CA85-9710-4A77-BDD1-CD069FB54C1E}" type="parTrans" cxnId="{1599D624-94E7-4116-96C9-C0E12FBE2562}">
      <dgm:prSet/>
      <dgm:spPr/>
      <dgm:t>
        <a:bodyPr/>
        <a:lstStyle/>
        <a:p>
          <a:endParaRPr lang="en-US"/>
        </a:p>
      </dgm:t>
    </dgm:pt>
    <dgm:pt modelId="{F03654C0-129C-4029-9EE1-B556626F4311}" type="sibTrans" cxnId="{1599D624-94E7-4116-96C9-C0E12FBE2562}">
      <dgm:prSet/>
      <dgm:spPr/>
      <dgm:t>
        <a:bodyPr/>
        <a:lstStyle/>
        <a:p>
          <a:endParaRPr lang="en-US"/>
        </a:p>
      </dgm:t>
    </dgm:pt>
    <dgm:pt modelId="{34041BD7-2349-49DC-AB78-A09EAE140518}">
      <dgm:prSet custT="1"/>
      <dgm:spPr/>
      <dgm:t>
        <a:bodyPr/>
        <a:lstStyle/>
        <a:p>
          <a:r>
            <a:rPr lang="en-GB" sz="2000" dirty="0"/>
            <a:t>Data transformation and visualisation   </a:t>
          </a:r>
          <a:endParaRPr lang="en-US" sz="2000" dirty="0"/>
        </a:p>
      </dgm:t>
    </dgm:pt>
    <dgm:pt modelId="{AA97B7C4-3289-4E10-82EC-A0BE80D0B22E}" type="parTrans" cxnId="{5DF1E976-0619-4BB9-9E52-E4ACDD84AA60}">
      <dgm:prSet/>
      <dgm:spPr/>
      <dgm:t>
        <a:bodyPr/>
        <a:lstStyle/>
        <a:p>
          <a:endParaRPr lang="en-US"/>
        </a:p>
      </dgm:t>
    </dgm:pt>
    <dgm:pt modelId="{4EEFE0B1-D94B-4927-998D-CE2E42E48A7D}" type="sibTrans" cxnId="{5DF1E976-0619-4BB9-9E52-E4ACDD84AA60}">
      <dgm:prSet/>
      <dgm:spPr/>
      <dgm:t>
        <a:bodyPr/>
        <a:lstStyle/>
        <a:p>
          <a:endParaRPr lang="en-US"/>
        </a:p>
      </dgm:t>
    </dgm:pt>
    <dgm:pt modelId="{613711E8-8E34-4241-8DE9-21DF966866AE}" type="pres">
      <dgm:prSet presAssocID="{1201D3E6-2965-4980-A001-853B61BACCC9}" presName="root" presStyleCnt="0">
        <dgm:presLayoutVars>
          <dgm:dir/>
          <dgm:resizeHandles val="exact"/>
        </dgm:presLayoutVars>
      </dgm:prSet>
      <dgm:spPr/>
    </dgm:pt>
    <dgm:pt modelId="{1171E013-FA65-4B08-BB60-496ACF189EAB}" type="pres">
      <dgm:prSet presAssocID="{C02CEE16-5B8F-424A-80AF-C6CE1FBF9F09}" presName="compNode" presStyleCnt="0"/>
      <dgm:spPr/>
    </dgm:pt>
    <dgm:pt modelId="{EE4260EE-0877-4C6D-B045-99DE3104E455}" type="pres">
      <dgm:prSet presAssocID="{C02CEE16-5B8F-424A-80AF-C6CE1FBF9F09}" presName="bgRect" presStyleLbl="bgShp" presStyleIdx="0" presStyleCnt="2" custScaleY="132283"/>
      <dgm:spPr/>
    </dgm:pt>
    <dgm:pt modelId="{85237E92-9BD5-4D0B-AE7B-C36D8A1CDF04}" type="pres">
      <dgm:prSet presAssocID="{C02CEE16-5B8F-424A-80AF-C6CE1FBF9F09}" presName="iconRect" presStyleLbl="node1" presStyleIdx="0" presStyleCnt="2" custScaleX="198719" custScaleY="197999" custLinFactNeighborX="31964"/>
      <dgm:spPr>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a:ln>
          <a:noFill/>
        </a:ln>
      </dgm:spPr>
      <dgm:extLst/>
    </dgm:pt>
    <dgm:pt modelId="{45634D55-4E01-4D91-AE4C-23542F7E64E7}" type="pres">
      <dgm:prSet presAssocID="{C02CEE16-5B8F-424A-80AF-C6CE1FBF9F09}" presName="spaceRect" presStyleCnt="0"/>
      <dgm:spPr/>
    </dgm:pt>
    <dgm:pt modelId="{7302EF4B-5BC8-4B68-BB47-BE8F26F55A07}" type="pres">
      <dgm:prSet presAssocID="{C02CEE16-5B8F-424A-80AF-C6CE1FBF9F09}" presName="parTx" presStyleLbl="revTx" presStyleIdx="0" presStyleCnt="4" custScaleX="79510">
        <dgm:presLayoutVars>
          <dgm:chMax val="0"/>
          <dgm:chPref val="0"/>
        </dgm:presLayoutVars>
      </dgm:prSet>
      <dgm:spPr/>
    </dgm:pt>
    <dgm:pt modelId="{AC1592D1-5251-4F79-85C7-F97D55C6EBA0}" type="pres">
      <dgm:prSet presAssocID="{C02CEE16-5B8F-424A-80AF-C6CE1FBF9F09}" presName="desTx" presStyleLbl="revTx" presStyleIdx="1" presStyleCnt="4" custScaleX="84371">
        <dgm:presLayoutVars/>
      </dgm:prSet>
      <dgm:spPr/>
    </dgm:pt>
    <dgm:pt modelId="{401766EB-28EC-4E97-AA08-15AEC5C97757}" type="pres">
      <dgm:prSet presAssocID="{3D6707B2-F6ED-465A-8A34-8979905437F0}" presName="sibTrans" presStyleCnt="0"/>
      <dgm:spPr/>
    </dgm:pt>
    <dgm:pt modelId="{06548182-7F04-4BD0-9BA4-3B1BE25FE599}" type="pres">
      <dgm:prSet presAssocID="{E5055929-B9EF-4614-81A8-16E3CF4A9123}" presName="compNode" presStyleCnt="0"/>
      <dgm:spPr/>
    </dgm:pt>
    <dgm:pt modelId="{574A2853-81B7-4451-92B8-F1D8E212C285}" type="pres">
      <dgm:prSet presAssocID="{E5055929-B9EF-4614-81A8-16E3CF4A9123}" presName="bgRect" presStyleLbl="bgShp" presStyleIdx="1" presStyleCnt="2" custScaleY="137570" custLinFactNeighborX="-1151" custLinFactNeighborY="3062"/>
      <dgm:spPr/>
    </dgm:pt>
    <dgm:pt modelId="{916D5E30-ECF9-4FDF-8983-7EEC4DE17DE0}" type="pres">
      <dgm:prSet presAssocID="{E5055929-B9EF-4614-81A8-16E3CF4A9123}" presName="iconRect" presStyleLbl="node1" presStyleIdx="1" presStyleCnt="2"/>
      <dgm:spPr>
        <a:blipFill>
          <a:blip xmlns:r="http://schemas.openxmlformats.org/officeDocument/2006/relationships" r:embed="rId2"/>
          <a:srcRect/>
          <a:stretch>
            <a:fillRect/>
          </a:stretch>
        </a:blipFill>
        <a:ln>
          <a:noFill/>
        </a:ln>
      </dgm:spPr>
      <dgm:extLst/>
    </dgm:pt>
    <dgm:pt modelId="{61233737-7C2F-478F-8F7A-31D4F0EF8CC8}" type="pres">
      <dgm:prSet presAssocID="{E5055929-B9EF-4614-81A8-16E3CF4A9123}" presName="spaceRect" presStyleCnt="0"/>
      <dgm:spPr/>
    </dgm:pt>
    <dgm:pt modelId="{F9AAF538-D197-4064-8DC6-0655A5FF9A70}" type="pres">
      <dgm:prSet presAssocID="{E5055929-B9EF-4614-81A8-16E3CF4A9123}" presName="parTx" presStyleLbl="revTx" presStyleIdx="2" presStyleCnt="4">
        <dgm:presLayoutVars>
          <dgm:chMax val="0"/>
          <dgm:chPref val="0"/>
        </dgm:presLayoutVars>
      </dgm:prSet>
      <dgm:spPr/>
    </dgm:pt>
    <dgm:pt modelId="{DFA50F95-1F03-4748-B094-5CE389982322}" type="pres">
      <dgm:prSet presAssocID="{E5055929-B9EF-4614-81A8-16E3CF4A9123}" presName="desTx" presStyleLbl="revTx" presStyleIdx="3" presStyleCnt="4" custScaleX="146445" custScaleY="133941">
        <dgm:presLayoutVars/>
      </dgm:prSet>
      <dgm:spPr/>
    </dgm:pt>
  </dgm:ptLst>
  <dgm:cxnLst>
    <dgm:cxn modelId="{950DB00E-DAC1-4421-92B4-C4464F29B485}" type="presOf" srcId="{1201D3E6-2965-4980-A001-853B61BACCC9}" destId="{613711E8-8E34-4241-8DE9-21DF966866AE}" srcOrd="0" destOrd="0" presId="urn:microsoft.com/office/officeart/2018/2/layout/IconVerticalSolidList"/>
    <dgm:cxn modelId="{1599D624-94E7-4116-96C9-C0E12FBE2562}" srcId="{E5055929-B9EF-4614-81A8-16E3CF4A9123}" destId="{9A661F1F-D074-44F5-96D1-0C5ACA58209A}" srcOrd="2" destOrd="0" parTransId="{5A99CA85-9710-4A77-BDD1-CD069FB54C1E}" sibTransId="{F03654C0-129C-4029-9EE1-B556626F4311}"/>
    <dgm:cxn modelId="{1438C630-5B19-4B73-A111-D532AEE035C5}" type="presOf" srcId="{D04FD691-3647-41F6-890B-C68F9BC281D1}" destId="{DFA50F95-1F03-4748-B094-5CE389982322}" srcOrd="0" destOrd="0" presId="urn:microsoft.com/office/officeart/2018/2/layout/IconVerticalSolidList"/>
    <dgm:cxn modelId="{524D0144-649E-469F-992E-B3A112B5FE40}" type="presOf" srcId="{C02CEE16-5B8F-424A-80AF-C6CE1FBF9F09}" destId="{7302EF4B-5BC8-4B68-BB47-BE8F26F55A07}" srcOrd="0" destOrd="0" presId="urn:microsoft.com/office/officeart/2018/2/layout/IconVerticalSolidList"/>
    <dgm:cxn modelId="{80F01251-BBD0-4790-87A6-68D07426F052}" srcId="{C02CEE16-5B8F-424A-80AF-C6CE1FBF9F09}" destId="{DBCE1917-F244-41A7-A425-A87C827138B1}" srcOrd="0" destOrd="0" parTransId="{250847F4-9416-4B86-98BD-F7CE69F52275}" sibTransId="{3E35820C-D320-4E43-9BBE-FDAEE35DB3A5}"/>
    <dgm:cxn modelId="{83E22151-2A15-4DCA-8889-1951351CDA8B}" srcId="{1201D3E6-2965-4980-A001-853B61BACCC9}" destId="{E5055929-B9EF-4614-81A8-16E3CF4A9123}" srcOrd="1" destOrd="0" parTransId="{128D1AFC-DE09-4048-9F6D-8053CBDF854E}" sibTransId="{55B82924-4700-4B7D-ADD6-863907E53289}"/>
    <dgm:cxn modelId="{E65B1172-E88A-45A2-96EE-5806071ABEBC}" type="presOf" srcId="{1A927C6A-0788-4DAA-A3AC-BCCF806408C2}" destId="{DFA50F95-1F03-4748-B094-5CE389982322}" srcOrd="0" destOrd="1" presId="urn:microsoft.com/office/officeart/2018/2/layout/IconVerticalSolidList"/>
    <dgm:cxn modelId="{2A107376-F8A0-4FC9-98DD-AD36023739CA}" srcId="{E5055929-B9EF-4614-81A8-16E3CF4A9123}" destId="{1A927C6A-0788-4DAA-A3AC-BCCF806408C2}" srcOrd="1" destOrd="0" parTransId="{A2B81DDD-D2A0-49B9-BF89-CD5E21D10FDD}" sibTransId="{E7A056C4-A00A-4643-B92D-69D1381ABD8C}"/>
    <dgm:cxn modelId="{5DF1E976-0619-4BB9-9E52-E4ACDD84AA60}" srcId="{E5055929-B9EF-4614-81A8-16E3CF4A9123}" destId="{34041BD7-2349-49DC-AB78-A09EAE140518}" srcOrd="3" destOrd="0" parTransId="{AA97B7C4-3289-4E10-82EC-A0BE80D0B22E}" sibTransId="{4EEFE0B1-D94B-4927-998D-CE2E42E48A7D}"/>
    <dgm:cxn modelId="{D9488584-2180-4B33-B70D-B84C9E16EF7C}" type="presOf" srcId="{E5055929-B9EF-4614-81A8-16E3CF4A9123}" destId="{F9AAF538-D197-4064-8DC6-0655A5FF9A70}" srcOrd="0" destOrd="0" presId="urn:microsoft.com/office/officeart/2018/2/layout/IconVerticalSolidList"/>
    <dgm:cxn modelId="{10D728A3-487C-468C-9DC8-701246BB3670}" type="presOf" srcId="{34041BD7-2349-49DC-AB78-A09EAE140518}" destId="{DFA50F95-1F03-4748-B094-5CE389982322}" srcOrd="0" destOrd="3" presId="urn:microsoft.com/office/officeart/2018/2/layout/IconVerticalSolidList"/>
    <dgm:cxn modelId="{77C31AA9-76E6-4109-9955-9E232F96FC9D}" srcId="{E5055929-B9EF-4614-81A8-16E3CF4A9123}" destId="{D04FD691-3647-41F6-890B-C68F9BC281D1}" srcOrd="0" destOrd="0" parTransId="{DDBD830B-E7D3-4901-9AF6-96F7F5E978C7}" sibTransId="{EE7027B3-FB7C-4FF0-A81A-A2E36A409FE3}"/>
    <dgm:cxn modelId="{179B7CAF-5151-4247-B678-A8A16AF9DDB0}" srcId="{1201D3E6-2965-4980-A001-853B61BACCC9}" destId="{C02CEE16-5B8F-424A-80AF-C6CE1FBF9F09}" srcOrd="0" destOrd="0" parTransId="{7C870DE4-642F-4DE0-805A-8214D85C4144}" sibTransId="{3D6707B2-F6ED-465A-8A34-8979905437F0}"/>
    <dgm:cxn modelId="{B5383CE9-A37F-486D-BE7C-3DCAF6968AD3}" type="presOf" srcId="{DBCE1917-F244-41A7-A425-A87C827138B1}" destId="{AC1592D1-5251-4F79-85C7-F97D55C6EBA0}" srcOrd="0" destOrd="0" presId="urn:microsoft.com/office/officeart/2018/2/layout/IconVerticalSolidList"/>
    <dgm:cxn modelId="{35391EEF-B986-43F6-9577-76927F05EA63}" type="presOf" srcId="{9A661F1F-D074-44F5-96D1-0C5ACA58209A}" destId="{DFA50F95-1F03-4748-B094-5CE389982322}" srcOrd="0" destOrd="2" presId="urn:microsoft.com/office/officeart/2018/2/layout/IconVerticalSolidList"/>
    <dgm:cxn modelId="{210F20D7-57AE-4F18-98C0-0919C01D1550}" type="presParOf" srcId="{613711E8-8E34-4241-8DE9-21DF966866AE}" destId="{1171E013-FA65-4B08-BB60-496ACF189EAB}" srcOrd="0" destOrd="0" presId="urn:microsoft.com/office/officeart/2018/2/layout/IconVerticalSolidList"/>
    <dgm:cxn modelId="{B11A6F42-5D32-45B1-A6D9-B751CD60DD76}" type="presParOf" srcId="{1171E013-FA65-4B08-BB60-496ACF189EAB}" destId="{EE4260EE-0877-4C6D-B045-99DE3104E455}" srcOrd="0" destOrd="0" presId="urn:microsoft.com/office/officeart/2018/2/layout/IconVerticalSolidList"/>
    <dgm:cxn modelId="{D4983360-9033-4C89-B90E-FDE185296EA0}" type="presParOf" srcId="{1171E013-FA65-4B08-BB60-496ACF189EAB}" destId="{85237E92-9BD5-4D0B-AE7B-C36D8A1CDF04}" srcOrd="1" destOrd="0" presId="urn:microsoft.com/office/officeart/2018/2/layout/IconVerticalSolidList"/>
    <dgm:cxn modelId="{9B2606F1-800A-4B47-8BA3-0850A616E085}" type="presParOf" srcId="{1171E013-FA65-4B08-BB60-496ACF189EAB}" destId="{45634D55-4E01-4D91-AE4C-23542F7E64E7}" srcOrd="2" destOrd="0" presId="urn:microsoft.com/office/officeart/2018/2/layout/IconVerticalSolidList"/>
    <dgm:cxn modelId="{CCCF4AD2-E830-4E6F-8592-195B90FCD9C4}" type="presParOf" srcId="{1171E013-FA65-4B08-BB60-496ACF189EAB}" destId="{7302EF4B-5BC8-4B68-BB47-BE8F26F55A07}" srcOrd="3" destOrd="0" presId="urn:microsoft.com/office/officeart/2018/2/layout/IconVerticalSolidList"/>
    <dgm:cxn modelId="{AC3CDC9E-9874-49A5-A7BF-55DAA07401B9}" type="presParOf" srcId="{1171E013-FA65-4B08-BB60-496ACF189EAB}" destId="{AC1592D1-5251-4F79-85C7-F97D55C6EBA0}" srcOrd="4" destOrd="0" presId="urn:microsoft.com/office/officeart/2018/2/layout/IconVerticalSolidList"/>
    <dgm:cxn modelId="{786350EB-7065-4477-865E-280AF139BE92}" type="presParOf" srcId="{613711E8-8E34-4241-8DE9-21DF966866AE}" destId="{401766EB-28EC-4E97-AA08-15AEC5C97757}" srcOrd="1" destOrd="0" presId="urn:microsoft.com/office/officeart/2018/2/layout/IconVerticalSolidList"/>
    <dgm:cxn modelId="{D5FF10D4-0976-4BDE-93B1-10AFA62CD767}" type="presParOf" srcId="{613711E8-8E34-4241-8DE9-21DF966866AE}" destId="{06548182-7F04-4BD0-9BA4-3B1BE25FE599}" srcOrd="2" destOrd="0" presId="urn:microsoft.com/office/officeart/2018/2/layout/IconVerticalSolidList"/>
    <dgm:cxn modelId="{61F9648D-A7C9-49E8-9466-F41E95529AFB}" type="presParOf" srcId="{06548182-7F04-4BD0-9BA4-3B1BE25FE599}" destId="{574A2853-81B7-4451-92B8-F1D8E212C285}" srcOrd="0" destOrd="0" presId="urn:microsoft.com/office/officeart/2018/2/layout/IconVerticalSolidList"/>
    <dgm:cxn modelId="{F62D6405-CB9F-4B07-A834-841CB90E1203}" type="presParOf" srcId="{06548182-7F04-4BD0-9BA4-3B1BE25FE599}" destId="{916D5E30-ECF9-4FDF-8983-7EEC4DE17DE0}" srcOrd="1" destOrd="0" presId="urn:microsoft.com/office/officeart/2018/2/layout/IconVerticalSolidList"/>
    <dgm:cxn modelId="{EA08C97A-381D-484A-8B1A-8D08872E047A}" type="presParOf" srcId="{06548182-7F04-4BD0-9BA4-3B1BE25FE599}" destId="{61233737-7C2F-478F-8F7A-31D4F0EF8CC8}" srcOrd="2" destOrd="0" presId="urn:microsoft.com/office/officeart/2018/2/layout/IconVerticalSolidList"/>
    <dgm:cxn modelId="{95704E08-6198-48DA-9599-BF9E17CF59BD}" type="presParOf" srcId="{06548182-7F04-4BD0-9BA4-3B1BE25FE599}" destId="{F9AAF538-D197-4064-8DC6-0655A5FF9A70}" srcOrd="3" destOrd="0" presId="urn:microsoft.com/office/officeart/2018/2/layout/IconVerticalSolidList"/>
    <dgm:cxn modelId="{90677AC7-92B7-4FD4-970F-0A4B9D388174}" type="presParOf" srcId="{06548182-7F04-4BD0-9BA4-3B1BE25FE599}" destId="{DFA50F95-1F03-4748-B094-5CE389982322}"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8B2B1C2-4371-42D6-A35A-002279415291}" type="doc">
      <dgm:prSet loTypeId="urn:microsoft.com/office/officeart/2005/8/layout/cycle6" loCatId="cycle" qsTypeId="urn:microsoft.com/office/officeart/2005/8/quickstyle/simple2" qsCatId="simple" csTypeId="urn:microsoft.com/office/officeart/2005/8/colors/colorful5" csCatId="colorful"/>
      <dgm:spPr/>
      <dgm:t>
        <a:bodyPr/>
        <a:lstStyle/>
        <a:p>
          <a:endParaRPr lang="en-US"/>
        </a:p>
      </dgm:t>
    </dgm:pt>
    <dgm:pt modelId="{D76D9D6A-0D19-4826-8B77-914EDB7FDFA1}">
      <dgm:prSet/>
      <dgm:spPr/>
      <dgm:t>
        <a:bodyPr/>
        <a:lstStyle/>
        <a:p>
          <a:r>
            <a:rPr lang="en-US"/>
            <a:t>Automatically handle large amount of data </a:t>
          </a:r>
        </a:p>
      </dgm:t>
    </dgm:pt>
    <dgm:pt modelId="{CE01AD1B-0526-4854-839E-15782222A965}" type="parTrans" cxnId="{DBD9768B-72E3-46BF-98A3-3D1DA916F929}">
      <dgm:prSet/>
      <dgm:spPr/>
      <dgm:t>
        <a:bodyPr/>
        <a:lstStyle/>
        <a:p>
          <a:endParaRPr lang="en-US"/>
        </a:p>
      </dgm:t>
    </dgm:pt>
    <dgm:pt modelId="{312CF381-AD26-4BC4-98D6-EFC5E113AB34}" type="sibTrans" cxnId="{DBD9768B-72E3-46BF-98A3-3D1DA916F929}">
      <dgm:prSet/>
      <dgm:spPr/>
      <dgm:t>
        <a:bodyPr/>
        <a:lstStyle/>
        <a:p>
          <a:endParaRPr lang="en-US"/>
        </a:p>
      </dgm:t>
    </dgm:pt>
    <dgm:pt modelId="{DC2FE822-41B0-4731-9A09-9C392D16B263}">
      <dgm:prSet/>
      <dgm:spPr/>
      <dgm:t>
        <a:bodyPr/>
        <a:lstStyle/>
        <a:p>
          <a:r>
            <a:rPr lang="en-US"/>
            <a:t>Computational steps:</a:t>
          </a:r>
        </a:p>
      </dgm:t>
    </dgm:pt>
    <dgm:pt modelId="{5E21E8D4-2421-4CA0-962B-8D920AE9E30B}" type="parTrans" cxnId="{8D7136A4-22A0-4BB2-A792-0B4EA4B137D8}">
      <dgm:prSet/>
      <dgm:spPr/>
      <dgm:t>
        <a:bodyPr/>
        <a:lstStyle/>
        <a:p>
          <a:endParaRPr lang="en-US"/>
        </a:p>
      </dgm:t>
    </dgm:pt>
    <dgm:pt modelId="{4A73297E-3980-4955-A3D5-44EACB33A75B}" type="sibTrans" cxnId="{8D7136A4-22A0-4BB2-A792-0B4EA4B137D8}">
      <dgm:prSet/>
      <dgm:spPr/>
      <dgm:t>
        <a:bodyPr/>
        <a:lstStyle/>
        <a:p>
          <a:endParaRPr lang="en-US"/>
        </a:p>
      </dgm:t>
    </dgm:pt>
    <dgm:pt modelId="{C5EE86E3-3085-4DCF-87C4-3D2B768A263F}">
      <dgm:prSet/>
      <dgm:spPr/>
      <dgm:t>
        <a:bodyPr/>
        <a:lstStyle/>
        <a:p>
          <a:r>
            <a:rPr lang="en-US"/>
            <a:t>Speed</a:t>
          </a:r>
        </a:p>
      </dgm:t>
    </dgm:pt>
    <dgm:pt modelId="{C63BF72A-3090-4EA8-BD90-41D4E3DC88E2}" type="parTrans" cxnId="{9B66C548-555B-42BA-9539-94B5C752B1CA}">
      <dgm:prSet/>
      <dgm:spPr/>
      <dgm:t>
        <a:bodyPr/>
        <a:lstStyle/>
        <a:p>
          <a:endParaRPr lang="en-US"/>
        </a:p>
      </dgm:t>
    </dgm:pt>
    <dgm:pt modelId="{1F4A23FB-8DEA-43B3-BF47-B3CE28DCCF06}" type="sibTrans" cxnId="{9B66C548-555B-42BA-9539-94B5C752B1CA}">
      <dgm:prSet/>
      <dgm:spPr/>
      <dgm:t>
        <a:bodyPr/>
        <a:lstStyle/>
        <a:p>
          <a:endParaRPr lang="en-US"/>
        </a:p>
      </dgm:t>
    </dgm:pt>
    <dgm:pt modelId="{75CBAD3C-4EAB-407C-84A5-1CD290A94FBD}">
      <dgm:prSet/>
      <dgm:spPr/>
      <dgm:t>
        <a:bodyPr/>
        <a:lstStyle/>
        <a:p>
          <a:r>
            <a:rPr lang="en-US"/>
            <a:t>Scalability</a:t>
          </a:r>
        </a:p>
      </dgm:t>
    </dgm:pt>
    <dgm:pt modelId="{52112316-03C5-45E9-A07D-2E1075737929}" type="parTrans" cxnId="{191BF982-B77C-4FF4-83B7-E3FE229834FF}">
      <dgm:prSet/>
      <dgm:spPr/>
      <dgm:t>
        <a:bodyPr/>
        <a:lstStyle/>
        <a:p>
          <a:endParaRPr lang="en-US"/>
        </a:p>
      </dgm:t>
    </dgm:pt>
    <dgm:pt modelId="{CF81B1D6-8ACE-4B4C-9A15-AD0AE3E3BEFA}" type="sibTrans" cxnId="{191BF982-B77C-4FF4-83B7-E3FE229834FF}">
      <dgm:prSet/>
      <dgm:spPr/>
      <dgm:t>
        <a:bodyPr/>
        <a:lstStyle/>
        <a:p>
          <a:endParaRPr lang="en-US"/>
        </a:p>
      </dgm:t>
    </dgm:pt>
    <dgm:pt modelId="{680B0A27-B260-4EBF-A587-3AD0065FA0D2}">
      <dgm:prSet/>
      <dgm:spPr/>
      <dgm:t>
        <a:bodyPr/>
        <a:lstStyle/>
        <a:p>
          <a:r>
            <a:rPr lang="en-US"/>
            <a:t>Flexibility</a:t>
          </a:r>
        </a:p>
      </dgm:t>
    </dgm:pt>
    <dgm:pt modelId="{823C70F3-F1D2-431D-B468-1D6584333F6D}" type="parTrans" cxnId="{FFB94D74-BFE1-41C1-AC82-46E9AB1C5D94}">
      <dgm:prSet/>
      <dgm:spPr/>
      <dgm:t>
        <a:bodyPr/>
        <a:lstStyle/>
        <a:p>
          <a:endParaRPr lang="en-US"/>
        </a:p>
      </dgm:t>
    </dgm:pt>
    <dgm:pt modelId="{32707BB6-6DD1-47CE-B6E8-6A63F19615FF}" type="sibTrans" cxnId="{FFB94D74-BFE1-41C1-AC82-46E9AB1C5D94}">
      <dgm:prSet/>
      <dgm:spPr/>
      <dgm:t>
        <a:bodyPr/>
        <a:lstStyle/>
        <a:p>
          <a:endParaRPr lang="en-US"/>
        </a:p>
      </dgm:t>
    </dgm:pt>
    <dgm:pt modelId="{4D9FAD43-6DBB-4D6E-A0F3-4B6852D6CE54}">
      <dgm:prSet/>
      <dgm:spPr/>
      <dgm:t>
        <a:bodyPr/>
        <a:lstStyle/>
        <a:p>
          <a:r>
            <a:rPr lang="en-US" dirty="0"/>
            <a:t>Robustly </a:t>
          </a:r>
        </a:p>
      </dgm:t>
    </dgm:pt>
    <dgm:pt modelId="{38A5785A-00B7-4F49-B91F-F91E0A0B1182}" type="parTrans" cxnId="{FA4B0624-7B1F-441A-9609-B79ECF78B03F}">
      <dgm:prSet/>
      <dgm:spPr/>
      <dgm:t>
        <a:bodyPr/>
        <a:lstStyle/>
        <a:p>
          <a:endParaRPr lang="en-US"/>
        </a:p>
      </dgm:t>
    </dgm:pt>
    <dgm:pt modelId="{680FED0A-1975-4F15-9723-1FF4C2793648}" type="sibTrans" cxnId="{FA4B0624-7B1F-441A-9609-B79ECF78B03F}">
      <dgm:prSet/>
      <dgm:spPr/>
      <dgm:t>
        <a:bodyPr/>
        <a:lstStyle/>
        <a:p>
          <a:endParaRPr lang="en-US"/>
        </a:p>
      </dgm:t>
    </dgm:pt>
    <dgm:pt modelId="{EDAAC122-7FCB-1F40-BA62-034DC2E434D7}" type="pres">
      <dgm:prSet presAssocID="{B8B2B1C2-4371-42D6-A35A-002279415291}" presName="cycle" presStyleCnt="0">
        <dgm:presLayoutVars>
          <dgm:dir/>
          <dgm:resizeHandles val="exact"/>
        </dgm:presLayoutVars>
      </dgm:prSet>
      <dgm:spPr/>
    </dgm:pt>
    <dgm:pt modelId="{41C4851F-99D4-8242-B789-8DBDCC14F65E}" type="pres">
      <dgm:prSet presAssocID="{D76D9D6A-0D19-4826-8B77-914EDB7FDFA1}" presName="node" presStyleLbl="node1" presStyleIdx="0" presStyleCnt="2">
        <dgm:presLayoutVars>
          <dgm:bulletEnabled val="1"/>
        </dgm:presLayoutVars>
      </dgm:prSet>
      <dgm:spPr/>
    </dgm:pt>
    <dgm:pt modelId="{9CAFEA26-9349-AF46-8252-12C800D4FE82}" type="pres">
      <dgm:prSet presAssocID="{D76D9D6A-0D19-4826-8B77-914EDB7FDFA1}" presName="spNode" presStyleCnt="0"/>
      <dgm:spPr/>
    </dgm:pt>
    <dgm:pt modelId="{E5D0DAE2-4E5E-1E4D-8862-229D32BBB744}" type="pres">
      <dgm:prSet presAssocID="{312CF381-AD26-4BC4-98D6-EFC5E113AB34}" presName="sibTrans" presStyleLbl="sibTrans1D1" presStyleIdx="0" presStyleCnt="2"/>
      <dgm:spPr/>
    </dgm:pt>
    <dgm:pt modelId="{941B9A4F-7102-FA45-86FC-E4D10F743A4A}" type="pres">
      <dgm:prSet presAssocID="{DC2FE822-41B0-4731-9A09-9C392D16B263}" presName="node" presStyleLbl="node1" presStyleIdx="1" presStyleCnt="2">
        <dgm:presLayoutVars>
          <dgm:bulletEnabled val="1"/>
        </dgm:presLayoutVars>
      </dgm:prSet>
      <dgm:spPr/>
    </dgm:pt>
    <dgm:pt modelId="{40E7A45F-2254-FE4B-AE85-D2A574671EFA}" type="pres">
      <dgm:prSet presAssocID="{DC2FE822-41B0-4731-9A09-9C392D16B263}" presName="spNode" presStyleCnt="0"/>
      <dgm:spPr/>
    </dgm:pt>
    <dgm:pt modelId="{22E951FA-0AA7-924D-9BF0-AFFB19516F96}" type="pres">
      <dgm:prSet presAssocID="{4A73297E-3980-4955-A3D5-44EACB33A75B}" presName="sibTrans" presStyleLbl="sibTrans1D1" presStyleIdx="1" presStyleCnt="2"/>
      <dgm:spPr/>
    </dgm:pt>
  </dgm:ptLst>
  <dgm:cxnLst>
    <dgm:cxn modelId="{499B4413-9D76-0043-95E8-E703CB343696}" type="presOf" srcId="{680B0A27-B260-4EBF-A587-3AD0065FA0D2}" destId="{941B9A4F-7102-FA45-86FC-E4D10F743A4A}" srcOrd="0" destOrd="3" presId="urn:microsoft.com/office/officeart/2005/8/layout/cycle6"/>
    <dgm:cxn modelId="{FA4B0624-7B1F-441A-9609-B79ECF78B03F}" srcId="{DC2FE822-41B0-4731-9A09-9C392D16B263}" destId="{4D9FAD43-6DBB-4D6E-A0F3-4B6852D6CE54}" srcOrd="3" destOrd="0" parTransId="{38A5785A-00B7-4F49-B91F-F91E0A0B1182}" sibTransId="{680FED0A-1975-4F15-9723-1FF4C2793648}"/>
    <dgm:cxn modelId="{C08BC62F-730D-BB4D-A50E-EB851232F144}" type="presOf" srcId="{4A73297E-3980-4955-A3D5-44EACB33A75B}" destId="{22E951FA-0AA7-924D-9BF0-AFFB19516F96}" srcOrd="0" destOrd="0" presId="urn:microsoft.com/office/officeart/2005/8/layout/cycle6"/>
    <dgm:cxn modelId="{9B66C548-555B-42BA-9539-94B5C752B1CA}" srcId="{DC2FE822-41B0-4731-9A09-9C392D16B263}" destId="{C5EE86E3-3085-4DCF-87C4-3D2B768A263F}" srcOrd="0" destOrd="0" parTransId="{C63BF72A-3090-4EA8-BD90-41D4E3DC88E2}" sibTransId="{1F4A23FB-8DEA-43B3-BF47-B3CE28DCCF06}"/>
    <dgm:cxn modelId="{EF7B2765-B542-6943-A1DB-2373EF844A89}" type="presOf" srcId="{4D9FAD43-6DBB-4D6E-A0F3-4B6852D6CE54}" destId="{941B9A4F-7102-FA45-86FC-E4D10F743A4A}" srcOrd="0" destOrd="4" presId="urn:microsoft.com/office/officeart/2005/8/layout/cycle6"/>
    <dgm:cxn modelId="{2D4B1573-DFC5-8247-8917-809487BC03D7}" type="presOf" srcId="{DC2FE822-41B0-4731-9A09-9C392D16B263}" destId="{941B9A4F-7102-FA45-86FC-E4D10F743A4A}" srcOrd="0" destOrd="0" presId="urn:microsoft.com/office/officeart/2005/8/layout/cycle6"/>
    <dgm:cxn modelId="{FFB94D74-BFE1-41C1-AC82-46E9AB1C5D94}" srcId="{DC2FE822-41B0-4731-9A09-9C392D16B263}" destId="{680B0A27-B260-4EBF-A587-3AD0065FA0D2}" srcOrd="2" destOrd="0" parTransId="{823C70F3-F1D2-431D-B468-1D6584333F6D}" sibTransId="{32707BB6-6DD1-47CE-B6E8-6A63F19615FF}"/>
    <dgm:cxn modelId="{DB3F8E78-91A8-EA49-9C6E-42768F372413}" type="presOf" srcId="{B8B2B1C2-4371-42D6-A35A-002279415291}" destId="{EDAAC122-7FCB-1F40-BA62-034DC2E434D7}" srcOrd="0" destOrd="0" presId="urn:microsoft.com/office/officeart/2005/8/layout/cycle6"/>
    <dgm:cxn modelId="{191BF982-B77C-4FF4-83B7-E3FE229834FF}" srcId="{DC2FE822-41B0-4731-9A09-9C392D16B263}" destId="{75CBAD3C-4EAB-407C-84A5-1CD290A94FBD}" srcOrd="1" destOrd="0" parTransId="{52112316-03C5-45E9-A07D-2E1075737929}" sibTransId="{CF81B1D6-8ACE-4B4C-9A15-AD0AE3E3BEFA}"/>
    <dgm:cxn modelId="{DBD9768B-72E3-46BF-98A3-3D1DA916F929}" srcId="{B8B2B1C2-4371-42D6-A35A-002279415291}" destId="{D76D9D6A-0D19-4826-8B77-914EDB7FDFA1}" srcOrd="0" destOrd="0" parTransId="{CE01AD1B-0526-4854-839E-15782222A965}" sibTransId="{312CF381-AD26-4BC4-98D6-EFC5E113AB34}"/>
    <dgm:cxn modelId="{8F692E8D-20DB-234D-9B33-B986209748D4}" type="presOf" srcId="{C5EE86E3-3085-4DCF-87C4-3D2B768A263F}" destId="{941B9A4F-7102-FA45-86FC-E4D10F743A4A}" srcOrd="0" destOrd="1" presId="urn:microsoft.com/office/officeart/2005/8/layout/cycle6"/>
    <dgm:cxn modelId="{8D7136A4-22A0-4BB2-A792-0B4EA4B137D8}" srcId="{B8B2B1C2-4371-42D6-A35A-002279415291}" destId="{DC2FE822-41B0-4731-9A09-9C392D16B263}" srcOrd="1" destOrd="0" parTransId="{5E21E8D4-2421-4CA0-962B-8D920AE9E30B}" sibTransId="{4A73297E-3980-4955-A3D5-44EACB33A75B}"/>
    <dgm:cxn modelId="{8CAD72A8-4A53-F54D-8736-39FF837F41A7}" type="presOf" srcId="{D76D9D6A-0D19-4826-8B77-914EDB7FDFA1}" destId="{41C4851F-99D4-8242-B789-8DBDCC14F65E}" srcOrd="0" destOrd="0" presId="urn:microsoft.com/office/officeart/2005/8/layout/cycle6"/>
    <dgm:cxn modelId="{188B76D3-DAE4-BF41-9423-194CAD0F6412}" type="presOf" srcId="{312CF381-AD26-4BC4-98D6-EFC5E113AB34}" destId="{E5D0DAE2-4E5E-1E4D-8862-229D32BBB744}" srcOrd="0" destOrd="0" presId="urn:microsoft.com/office/officeart/2005/8/layout/cycle6"/>
    <dgm:cxn modelId="{0F37E8F8-4681-E44A-A82D-269DD4F664B0}" type="presOf" srcId="{75CBAD3C-4EAB-407C-84A5-1CD290A94FBD}" destId="{941B9A4F-7102-FA45-86FC-E4D10F743A4A}" srcOrd="0" destOrd="2" presId="urn:microsoft.com/office/officeart/2005/8/layout/cycle6"/>
    <dgm:cxn modelId="{FCFDC7EF-0DEB-DD46-8AC3-E26321AC8623}" type="presParOf" srcId="{EDAAC122-7FCB-1F40-BA62-034DC2E434D7}" destId="{41C4851F-99D4-8242-B789-8DBDCC14F65E}" srcOrd="0" destOrd="0" presId="urn:microsoft.com/office/officeart/2005/8/layout/cycle6"/>
    <dgm:cxn modelId="{A5C84F44-005F-9143-AD7B-B0CB909FB911}" type="presParOf" srcId="{EDAAC122-7FCB-1F40-BA62-034DC2E434D7}" destId="{9CAFEA26-9349-AF46-8252-12C800D4FE82}" srcOrd="1" destOrd="0" presId="urn:microsoft.com/office/officeart/2005/8/layout/cycle6"/>
    <dgm:cxn modelId="{DEF05581-CCA3-0943-BF96-D6979BB446B0}" type="presParOf" srcId="{EDAAC122-7FCB-1F40-BA62-034DC2E434D7}" destId="{E5D0DAE2-4E5E-1E4D-8862-229D32BBB744}" srcOrd="2" destOrd="0" presId="urn:microsoft.com/office/officeart/2005/8/layout/cycle6"/>
    <dgm:cxn modelId="{410AC3B4-C737-3B49-9A2C-31E5AC179AC8}" type="presParOf" srcId="{EDAAC122-7FCB-1F40-BA62-034DC2E434D7}" destId="{941B9A4F-7102-FA45-86FC-E4D10F743A4A}" srcOrd="3" destOrd="0" presId="urn:microsoft.com/office/officeart/2005/8/layout/cycle6"/>
    <dgm:cxn modelId="{64B4D38F-4771-AE43-B2A0-9A4C1BDD987D}" type="presParOf" srcId="{EDAAC122-7FCB-1F40-BA62-034DC2E434D7}" destId="{40E7A45F-2254-FE4B-AE85-D2A574671EFA}" srcOrd="4" destOrd="0" presId="urn:microsoft.com/office/officeart/2005/8/layout/cycle6"/>
    <dgm:cxn modelId="{928C0002-1A71-F34C-973F-B178C5105291}" type="presParOf" srcId="{EDAAC122-7FCB-1F40-BA62-034DC2E434D7}" destId="{22E951FA-0AA7-924D-9BF0-AFFB19516F96}" srcOrd="5"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EFEF11C-C909-49D3-8651-7267F2A32BE9}" type="doc">
      <dgm:prSet loTypeId="urn:microsoft.com/office/officeart/2018/5/layout/CenteredIconLabelDescriptionList" loCatId="icon" qsTypeId="urn:microsoft.com/office/officeart/2005/8/quickstyle/simple5" qsCatId="simple" csTypeId="urn:microsoft.com/office/officeart/2018/5/colors/Iconchunking_neutralbg_accent4_2" csCatId="accent4" phldr="1"/>
      <dgm:spPr/>
      <dgm:t>
        <a:bodyPr/>
        <a:lstStyle/>
        <a:p>
          <a:endParaRPr lang="en-US"/>
        </a:p>
      </dgm:t>
    </dgm:pt>
    <dgm:pt modelId="{2B5B4635-2659-44AC-B5D7-25EB052032F8}">
      <dgm:prSet custT="1"/>
      <dgm:spPr/>
      <dgm:t>
        <a:bodyPr/>
        <a:lstStyle/>
        <a:p>
          <a:pPr>
            <a:lnSpc>
              <a:spcPct val="100000"/>
            </a:lnSpc>
            <a:defRPr b="1"/>
          </a:pPr>
          <a:r>
            <a:rPr lang="en-GB" sz="2000" dirty="0"/>
            <a:t>Seismology</a:t>
          </a:r>
          <a:endParaRPr lang="en-US" sz="1400" dirty="0"/>
        </a:p>
      </dgm:t>
    </dgm:pt>
    <dgm:pt modelId="{FDC083BF-F4BF-49F7-8680-AB24BF79A8A4}" type="parTrans" cxnId="{87FEC09C-DAA5-4959-BEE7-CBB19B83D88A}">
      <dgm:prSet/>
      <dgm:spPr/>
      <dgm:t>
        <a:bodyPr/>
        <a:lstStyle/>
        <a:p>
          <a:endParaRPr lang="en-US"/>
        </a:p>
      </dgm:t>
    </dgm:pt>
    <dgm:pt modelId="{990992C6-4959-4731-9644-8EF457DD35AD}" type="sibTrans" cxnId="{87FEC09C-DAA5-4959-BEE7-CBB19B83D88A}">
      <dgm:prSet/>
      <dgm:spPr/>
      <dgm:t>
        <a:bodyPr/>
        <a:lstStyle/>
        <a:p>
          <a:endParaRPr lang="en-US"/>
        </a:p>
      </dgm:t>
    </dgm:pt>
    <dgm:pt modelId="{DFB28246-F638-4066-BD8C-D29B41521D0E}">
      <dgm:prSet custT="1"/>
      <dgm:spPr/>
      <dgm:t>
        <a:bodyPr/>
        <a:lstStyle/>
        <a:p>
          <a:pPr>
            <a:lnSpc>
              <a:spcPct val="100000"/>
            </a:lnSpc>
            <a:defRPr b="1"/>
          </a:pPr>
          <a:r>
            <a:rPr lang="en-GB" sz="2000" dirty="0"/>
            <a:t>Scientific Workflows:</a:t>
          </a:r>
        </a:p>
        <a:p>
          <a:pPr>
            <a:lnSpc>
              <a:spcPct val="100000"/>
            </a:lnSpc>
            <a:defRPr b="1"/>
          </a:pPr>
          <a:r>
            <a:rPr lang="en-US" sz="2000" dirty="0"/>
            <a:t>dispel4py</a:t>
          </a:r>
        </a:p>
        <a:p>
          <a:pPr>
            <a:lnSpc>
              <a:spcPct val="100000"/>
            </a:lnSpc>
            <a:defRPr b="1"/>
          </a:pPr>
          <a:r>
            <a:rPr lang="en-US" sz="2000" dirty="0"/>
            <a:t>Pegasus</a:t>
          </a:r>
        </a:p>
        <a:p>
          <a:pPr>
            <a:lnSpc>
              <a:spcPct val="100000"/>
            </a:lnSpc>
            <a:defRPr b="1"/>
          </a:pPr>
          <a:r>
            <a:rPr lang="en-US" sz="2000" dirty="0"/>
            <a:t>CWL</a:t>
          </a:r>
        </a:p>
      </dgm:t>
    </dgm:pt>
    <dgm:pt modelId="{BEFA1814-1783-4B62-A3E9-1A061E8AAD8F}" type="parTrans" cxnId="{D1B9BB3C-4DE3-4813-8B86-9F283DAE10E1}">
      <dgm:prSet/>
      <dgm:spPr/>
      <dgm:t>
        <a:bodyPr/>
        <a:lstStyle/>
        <a:p>
          <a:endParaRPr lang="en-US"/>
        </a:p>
      </dgm:t>
    </dgm:pt>
    <dgm:pt modelId="{204C4689-E6DD-4C0B-90AC-717350567F83}" type="sibTrans" cxnId="{D1B9BB3C-4DE3-4813-8B86-9F283DAE10E1}">
      <dgm:prSet/>
      <dgm:spPr/>
      <dgm:t>
        <a:bodyPr/>
        <a:lstStyle/>
        <a:p>
          <a:endParaRPr lang="en-US"/>
        </a:p>
      </dgm:t>
    </dgm:pt>
    <dgm:pt modelId="{1F0481E9-B052-4BF5-853F-DD09180117B3}">
      <dgm:prSet custT="1"/>
      <dgm:spPr/>
      <dgm:t>
        <a:bodyPr/>
        <a:lstStyle/>
        <a:p>
          <a:pPr>
            <a:lnSpc>
              <a:spcPct val="100000"/>
            </a:lnSpc>
            <a:defRPr b="1"/>
          </a:pPr>
          <a:r>
            <a:rPr lang="en-GB" sz="2000" dirty="0"/>
            <a:t>Computing environments:</a:t>
          </a:r>
        </a:p>
        <a:p>
          <a:pPr>
            <a:lnSpc>
              <a:spcPct val="100000"/>
            </a:lnSpc>
            <a:defRPr b="1"/>
          </a:pPr>
          <a:r>
            <a:rPr lang="en-GB" sz="2000" dirty="0"/>
            <a:t>HPC Clusters</a:t>
          </a:r>
        </a:p>
        <a:p>
          <a:pPr>
            <a:lnSpc>
              <a:spcPct val="100000"/>
            </a:lnSpc>
            <a:defRPr b="1"/>
          </a:pPr>
          <a:r>
            <a:rPr lang="en-GB" sz="2000" dirty="0"/>
            <a:t>Cloud</a:t>
          </a:r>
          <a:endParaRPr lang="en-US" sz="2000" dirty="0"/>
        </a:p>
      </dgm:t>
    </dgm:pt>
    <dgm:pt modelId="{2027A493-BFD9-479A-B88E-6413E22EC3C8}" type="parTrans" cxnId="{D19D166E-C045-4299-8AF3-399DEF4BD0BF}">
      <dgm:prSet/>
      <dgm:spPr/>
      <dgm:t>
        <a:bodyPr/>
        <a:lstStyle/>
        <a:p>
          <a:endParaRPr lang="en-US"/>
        </a:p>
      </dgm:t>
    </dgm:pt>
    <dgm:pt modelId="{31C57C25-D00B-45F1-9DE4-A575161CBBAA}" type="sibTrans" cxnId="{D19D166E-C045-4299-8AF3-399DEF4BD0BF}">
      <dgm:prSet/>
      <dgm:spPr/>
      <dgm:t>
        <a:bodyPr/>
        <a:lstStyle/>
        <a:p>
          <a:endParaRPr lang="en-US"/>
        </a:p>
      </dgm:t>
    </dgm:pt>
    <dgm:pt modelId="{4C797FEC-49C0-43A7-9FEA-06E4D6762B3C}">
      <dgm:prSet/>
      <dgm:spPr/>
      <dgm:t>
        <a:bodyPr/>
        <a:lstStyle/>
        <a:p>
          <a:pPr>
            <a:lnSpc>
              <a:spcPct val="100000"/>
            </a:lnSpc>
          </a:pPr>
          <a:r>
            <a:rPr lang="en-GB" dirty="0"/>
            <a:t>  </a:t>
          </a:r>
          <a:endParaRPr lang="en-US" dirty="0"/>
        </a:p>
      </dgm:t>
    </dgm:pt>
    <dgm:pt modelId="{8931C90F-20EF-4F79-B1E4-3F98FA26A0FB}" type="parTrans" cxnId="{D531FD0D-1AD5-4BBB-AAD9-F604F01E9430}">
      <dgm:prSet/>
      <dgm:spPr/>
      <dgm:t>
        <a:bodyPr/>
        <a:lstStyle/>
        <a:p>
          <a:endParaRPr lang="en-US"/>
        </a:p>
      </dgm:t>
    </dgm:pt>
    <dgm:pt modelId="{9BB15ED2-885F-484A-A791-0B6F388D9BDB}" type="sibTrans" cxnId="{D531FD0D-1AD5-4BBB-AAD9-F604F01E9430}">
      <dgm:prSet/>
      <dgm:spPr/>
      <dgm:t>
        <a:bodyPr/>
        <a:lstStyle/>
        <a:p>
          <a:endParaRPr lang="en-US"/>
        </a:p>
      </dgm:t>
    </dgm:pt>
    <dgm:pt modelId="{862005A4-5FF6-415E-9C35-FF1E0EAE92C4}" type="pres">
      <dgm:prSet presAssocID="{6EFEF11C-C909-49D3-8651-7267F2A32BE9}" presName="root" presStyleCnt="0">
        <dgm:presLayoutVars>
          <dgm:dir/>
          <dgm:resizeHandles val="exact"/>
        </dgm:presLayoutVars>
      </dgm:prSet>
      <dgm:spPr/>
    </dgm:pt>
    <dgm:pt modelId="{0F9694E8-36AC-457D-A414-0EFD59BD9B3A}" type="pres">
      <dgm:prSet presAssocID="{2B5B4635-2659-44AC-B5D7-25EB052032F8}" presName="compNode" presStyleCnt="0"/>
      <dgm:spPr/>
    </dgm:pt>
    <dgm:pt modelId="{2C7943D7-24F1-4CFD-A8CB-C5C6967B7308}" type="pres">
      <dgm:prSet presAssocID="{2B5B4635-2659-44AC-B5D7-25EB052032F8}" presName="iconRect" presStyleLbl="node1" presStyleIdx="0" presStyleCnt="3" custScaleX="138390" custScaleY="135003"/>
      <dgm:spPr>
        <a:blipFill>
          <a:blip xmlns:r="http://schemas.openxmlformats.org/officeDocument/2006/relationships" r:embed="rId1"/>
          <a:srcRect/>
          <a:stretch>
            <a:fillRect t="-1000" b="-1000"/>
          </a:stretch>
        </a:blipFill>
      </dgm:spPr>
      <dgm:extLst/>
    </dgm:pt>
    <dgm:pt modelId="{5FF73FAC-6002-466C-95D4-C579A4681838}" type="pres">
      <dgm:prSet presAssocID="{2B5B4635-2659-44AC-B5D7-25EB052032F8}" presName="iconSpace" presStyleCnt="0"/>
      <dgm:spPr/>
    </dgm:pt>
    <dgm:pt modelId="{E1471C3B-9BDB-404C-84B8-CB0D8FF21CCF}" type="pres">
      <dgm:prSet presAssocID="{2B5B4635-2659-44AC-B5D7-25EB052032F8}" presName="parTx" presStyleLbl="revTx" presStyleIdx="0" presStyleCnt="6" custLinFactNeighborX="-349" custLinFactNeighborY="15543">
        <dgm:presLayoutVars>
          <dgm:chMax val="0"/>
          <dgm:chPref val="0"/>
        </dgm:presLayoutVars>
      </dgm:prSet>
      <dgm:spPr/>
    </dgm:pt>
    <dgm:pt modelId="{AD05E947-959E-4D3C-94E5-92ECF2D15FA3}" type="pres">
      <dgm:prSet presAssocID="{2B5B4635-2659-44AC-B5D7-25EB052032F8}" presName="txSpace" presStyleCnt="0"/>
      <dgm:spPr/>
    </dgm:pt>
    <dgm:pt modelId="{8A441BAD-55A1-487C-BC08-955D568CDD4A}" type="pres">
      <dgm:prSet presAssocID="{2B5B4635-2659-44AC-B5D7-25EB052032F8}" presName="desTx" presStyleLbl="revTx" presStyleIdx="1" presStyleCnt="6">
        <dgm:presLayoutVars/>
      </dgm:prSet>
      <dgm:spPr/>
    </dgm:pt>
    <dgm:pt modelId="{A72C8700-1941-4B3C-BDBC-67E5AB8697D2}" type="pres">
      <dgm:prSet presAssocID="{990992C6-4959-4731-9644-8EF457DD35AD}" presName="sibTrans" presStyleCnt="0"/>
      <dgm:spPr/>
    </dgm:pt>
    <dgm:pt modelId="{FA676B57-54AE-401B-8742-C8561DD763CD}" type="pres">
      <dgm:prSet presAssocID="{DFB28246-F638-4066-BD8C-D29B41521D0E}" presName="compNode" presStyleCnt="0"/>
      <dgm:spPr/>
    </dgm:pt>
    <dgm:pt modelId="{01B81345-9E32-443F-B266-209CB2D01CD0}" type="pres">
      <dgm:prSet presAssocID="{DFB28246-F638-4066-BD8C-D29B41521D0E}" presName="iconRect" presStyleLbl="node1" presStyleIdx="1" presStyleCnt="3" custScaleX="157989" custScaleY="121757"/>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Database"/>
        </a:ext>
      </dgm:extLst>
    </dgm:pt>
    <dgm:pt modelId="{D226DA40-D205-4184-9E11-8B181231B878}" type="pres">
      <dgm:prSet presAssocID="{DFB28246-F638-4066-BD8C-D29B41521D0E}" presName="iconSpace" presStyleCnt="0"/>
      <dgm:spPr/>
    </dgm:pt>
    <dgm:pt modelId="{9B6CD589-B73D-4E98-BDBD-3B88E9CEF986}" type="pres">
      <dgm:prSet presAssocID="{DFB28246-F638-4066-BD8C-D29B41521D0E}" presName="parTx" presStyleLbl="revTx" presStyleIdx="2" presStyleCnt="6">
        <dgm:presLayoutVars>
          <dgm:chMax val="0"/>
          <dgm:chPref val="0"/>
        </dgm:presLayoutVars>
      </dgm:prSet>
      <dgm:spPr/>
    </dgm:pt>
    <dgm:pt modelId="{45C3401C-A131-4640-8D07-93AA6AC2B0C2}" type="pres">
      <dgm:prSet presAssocID="{DFB28246-F638-4066-BD8C-D29B41521D0E}" presName="txSpace" presStyleCnt="0"/>
      <dgm:spPr/>
    </dgm:pt>
    <dgm:pt modelId="{B17389B4-64CC-4A20-BB77-C035F3B5B90C}" type="pres">
      <dgm:prSet presAssocID="{DFB28246-F638-4066-BD8C-D29B41521D0E}" presName="desTx" presStyleLbl="revTx" presStyleIdx="3" presStyleCnt="6">
        <dgm:presLayoutVars/>
      </dgm:prSet>
      <dgm:spPr/>
    </dgm:pt>
    <dgm:pt modelId="{E8B9C6E9-6804-48ED-9FF9-A810518931F6}" type="pres">
      <dgm:prSet presAssocID="{204C4689-E6DD-4C0B-90AC-717350567F83}" presName="sibTrans" presStyleCnt="0"/>
      <dgm:spPr/>
    </dgm:pt>
    <dgm:pt modelId="{9FC7AAC9-A625-4B60-9A1B-787BA1B14A1F}" type="pres">
      <dgm:prSet presAssocID="{1F0481E9-B052-4BF5-853F-DD09180117B3}" presName="compNode" presStyleCnt="0"/>
      <dgm:spPr/>
    </dgm:pt>
    <dgm:pt modelId="{51BE72D3-6104-428B-9FBF-27C1B4C0B755}" type="pres">
      <dgm:prSet presAssocID="{1F0481E9-B052-4BF5-853F-DD09180117B3}" presName="iconRect" presStyleLbl="node1" presStyleIdx="2" presStyleCnt="3" custScaleX="114399" custScaleY="133818"/>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Programmer"/>
        </a:ext>
      </dgm:extLst>
    </dgm:pt>
    <dgm:pt modelId="{CD37C518-9289-4A77-9142-11F28AC68EB5}" type="pres">
      <dgm:prSet presAssocID="{1F0481E9-B052-4BF5-853F-DD09180117B3}" presName="iconSpace" presStyleCnt="0"/>
      <dgm:spPr/>
    </dgm:pt>
    <dgm:pt modelId="{ABA7A630-E322-43E2-8917-ED8A3B5E27C3}" type="pres">
      <dgm:prSet presAssocID="{1F0481E9-B052-4BF5-853F-DD09180117B3}" presName="parTx" presStyleLbl="revTx" presStyleIdx="4" presStyleCnt="6">
        <dgm:presLayoutVars>
          <dgm:chMax val="0"/>
          <dgm:chPref val="0"/>
        </dgm:presLayoutVars>
      </dgm:prSet>
      <dgm:spPr/>
    </dgm:pt>
    <dgm:pt modelId="{6CF3CD80-0772-4A9E-BB12-F8B9EF431149}" type="pres">
      <dgm:prSet presAssocID="{1F0481E9-B052-4BF5-853F-DD09180117B3}" presName="txSpace" presStyleCnt="0"/>
      <dgm:spPr/>
    </dgm:pt>
    <dgm:pt modelId="{B28AAFFC-61F3-4789-85F7-B0C847A3EF08}" type="pres">
      <dgm:prSet presAssocID="{1F0481E9-B052-4BF5-853F-DD09180117B3}" presName="desTx" presStyleLbl="revTx" presStyleIdx="5" presStyleCnt="6">
        <dgm:presLayoutVars/>
      </dgm:prSet>
      <dgm:spPr/>
    </dgm:pt>
  </dgm:ptLst>
  <dgm:cxnLst>
    <dgm:cxn modelId="{D531FD0D-1AD5-4BBB-AAD9-F604F01E9430}" srcId="{1F0481E9-B052-4BF5-853F-DD09180117B3}" destId="{4C797FEC-49C0-43A7-9FEA-06E4D6762B3C}" srcOrd="0" destOrd="0" parTransId="{8931C90F-20EF-4F79-B1E4-3F98FA26A0FB}" sibTransId="{9BB15ED2-885F-484A-A791-0B6F388D9BDB}"/>
    <dgm:cxn modelId="{A53BED39-9563-6546-83F8-2F44A6CA16F9}" type="presOf" srcId="{DFB28246-F638-4066-BD8C-D29B41521D0E}" destId="{9B6CD589-B73D-4E98-BDBD-3B88E9CEF986}" srcOrd="0" destOrd="0" presId="urn:microsoft.com/office/officeart/2018/5/layout/CenteredIconLabelDescriptionList"/>
    <dgm:cxn modelId="{D1B9BB3C-4DE3-4813-8B86-9F283DAE10E1}" srcId="{6EFEF11C-C909-49D3-8651-7267F2A32BE9}" destId="{DFB28246-F638-4066-BD8C-D29B41521D0E}" srcOrd="1" destOrd="0" parTransId="{BEFA1814-1783-4B62-A3E9-1A061E8AAD8F}" sibTransId="{204C4689-E6DD-4C0B-90AC-717350567F83}"/>
    <dgm:cxn modelId="{74B12155-9DFD-E74E-8EDA-601854504B14}" type="presOf" srcId="{6EFEF11C-C909-49D3-8651-7267F2A32BE9}" destId="{862005A4-5FF6-415E-9C35-FF1E0EAE92C4}" srcOrd="0" destOrd="0" presId="urn:microsoft.com/office/officeart/2018/5/layout/CenteredIconLabelDescriptionList"/>
    <dgm:cxn modelId="{DAE1CD5B-1409-754C-A099-7989498D87F2}" type="presOf" srcId="{2B5B4635-2659-44AC-B5D7-25EB052032F8}" destId="{E1471C3B-9BDB-404C-84B8-CB0D8FF21CCF}" srcOrd="0" destOrd="0" presId="urn:microsoft.com/office/officeart/2018/5/layout/CenteredIconLabelDescriptionList"/>
    <dgm:cxn modelId="{286F8F60-3FC6-C648-94B5-2377945D70EA}" type="presOf" srcId="{1F0481E9-B052-4BF5-853F-DD09180117B3}" destId="{ABA7A630-E322-43E2-8917-ED8A3B5E27C3}" srcOrd="0" destOrd="0" presId="urn:microsoft.com/office/officeart/2018/5/layout/CenteredIconLabelDescriptionList"/>
    <dgm:cxn modelId="{D19D166E-C045-4299-8AF3-399DEF4BD0BF}" srcId="{6EFEF11C-C909-49D3-8651-7267F2A32BE9}" destId="{1F0481E9-B052-4BF5-853F-DD09180117B3}" srcOrd="2" destOrd="0" parTransId="{2027A493-BFD9-479A-B88E-6413E22EC3C8}" sibTransId="{31C57C25-D00B-45F1-9DE4-A575161CBBAA}"/>
    <dgm:cxn modelId="{D5A33298-4329-0641-814E-E95C9E638985}" type="presOf" srcId="{4C797FEC-49C0-43A7-9FEA-06E4D6762B3C}" destId="{B28AAFFC-61F3-4789-85F7-B0C847A3EF08}" srcOrd="0" destOrd="0" presId="urn:microsoft.com/office/officeart/2018/5/layout/CenteredIconLabelDescriptionList"/>
    <dgm:cxn modelId="{87FEC09C-DAA5-4959-BEE7-CBB19B83D88A}" srcId="{6EFEF11C-C909-49D3-8651-7267F2A32BE9}" destId="{2B5B4635-2659-44AC-B5D7-25EB052032F8}" srcOrd="0" destOrd="0" parTransId="{FDC083BF-F4BF-49F7-8680-AB24BF79A8A4}" sibTransId="{990992C6-4959-4731-9644-8EF457DD35AD}"/>
    <dgm:cxn modelId="{0C253777-E7D8-6F46-9490-FEEED2DF9792}" type="presParOf" srcId="{862005A4-5FF6-415E-9C35-FF1E0EAE92C4}" destId="{0F9694E8-36AC-457D-A414-0EFD59BD9B3A}" srcOrd="0" destOrd="0" presId="urn:microsoft.com/office/officeart/2018/5/layout/CenteredIconLabelDescriptionList"/>
    <dgm:cxn modelId="{759E4E99-1490-9049-9874-3BCF8721B7EF}" type="presParOf" srcId="{0F9694E8-36AC-457D-A414-0EFD59BD9B3A}" destId="{2C7943D7-24F1-4CFD-A8CB-C5C6967B7308}" srcOrd="0" destOrd="0" presId="urn:microsoft.com/office/officeart/2018/5/layout/CenteredIconLabelDescriptionList"/>
    <dgm:cxn modelId="{F862677C-54FB-C948-A12F-96C9C5090CFF}" type="presParOf" srcId="{0F9694E8-36AC-457D-A414-0EFD59BD9B3A}" destId="{5FF73FAC-6002-466C-95D4-C579A4681838}" srcOrd="1" destOrd="0" presId="urn:microsoft.com/office/officeart/2018/5/layout/CenteredIconLabelDescriptionList"/>
    <dgm:cxn modelId="{30AFDFE2-6E71-0844-8269-03A4DD4A68FC}" type="presParOf" srcId="{0F9694E8-36AC-457D-A414-0EFD59BD9B3A}" destId="{E1471C3B-9BDB-404C-84B8-CB0D8FF21CCF}" srcOrd="2" destOrd="0" presId="urn:microsoft.com/office/officeart/2018/5/layout/CenteredIconLabelDescriptionList"/>
    <dgm:cxn modelId="{2537F300-15CF-204B-B996-A9DBE0688D7F}" type="presParOf" srcId="{0F9694E8-36AC-457D-A414-0EFD59BD9B3A}" destId="{AD05E947-959E-4D3C-94E5-92ECF2D15FA3}" srcOrd="3" destOrd="0" presId="urn:microsoft.com/office/officeart/2018/5/layout/CenteredIconLabelDescriptionList"/>
    <dgm:cxn modelId="{94B180AC-1CDA-8B40-9AA7-197C7A45C32C}" type="presParOf" srcId="{0F9694E8-36AC-457D-A414-0EFD59BD9B3A}" destId="{8A441BAD-55A1-487C-BC08-955D568CDD4A}" srcOrd="4" destOrd="0" presId="urn:microsoft.com/office/officeart/2018/5/layout/CenteredIconLabelDescriptionList"/>
    <dgm:cxn modelId="{B3C01444-576B-C046-A1F4-9963C328AACB}" type="presParOf" srcId="{862005A4-5FF6-415E-9C35-FF1E0EAE92C4}" destId="{A72C8700-1941-4B3C-BDBC-67E5AB8697D2}" srcOrd="1" destOrd="0" presId="urn:microsoft.com/office/officeart/2018/5/layout/CenteredIconLabelDescriptionList"/>
    <dgm:cxn modelId="{C87A967B-5511-C949-B1B7-7BE663814D41}" type="presParOf" srcId="{862005A4-5FF6-415E-9C35-FF1E0EAE92C4}" destId="{FA676B57-54AE-401B-8742-C8561DD763CD}" srcOrd="2" destOrd="0" presId="urn:microsoft.com/office/officeart/2018/5/layout/CenteredIconLabelDescriptionList"/>
    <dgm:cxn modelId="{E14480B4-A392-F44E-B156-F727D02E2AA2}" type="presParOf" srcId="{FA676B57-54AE-401B-8742-C8561DD763CD}" destId="{01B81345-9E32-443F-B266-209CB2D01CD0}" srcOrd="0" destOrd="0" presId="urn:microsoft.com/office/officeart/2018/5/layout/CenteredIconLabelDescriptionList"/>
    <dgm:cxn modelId="{D7A77AD2-69D5-584E-92E0-97D5ACFE80BF}" type="presParOf" srcId="{FA676B57-54AE-401B-8742-C8561DD763CD}" destId="{D226DA40-D205-4184-9E11-8B181231B878}" srcOrd="1" destOrd="0" presId="urn:microsoft.com/office/officeart/2018/5/layout/CenteredIconLabelDescriptionList"/>
    <dgm:cxn modelId="{4A901AF2-89F5-E84B-9B57-E5AEC8DADAEB}" type="presParOf" srcId="{FA676B57-54AE-401B-8742-C8561DD763CD}" destId="{9B6CD589-B73D-4E98-BDBD-3B88E9CEF986}" srcOrd="2" destOrd="0" presId="urn:microsoft.com/office/officeart/2018/5/layout/CenteredIconLabelDescriptionList"/>
    <dgm:cxn modelId="{377B17A6-E304-6145-87C6-D694AE51BB4E}" type="presParOf" srcId="{FA676B57-54AE-401B-8742-C8561DD763CD}" destId="{45C3401C-A131-4640-8D07-93AA6AC2B0C2}" srcOrd="3" destOrd="0" presId="urn:microsoft.com/office/officeart/2018/5/layout/CenteredIconLabelDescriptionList"/>
    <dgm:cxn modelId="{C9B5E0D7-323F-9F4E-B770-502E52610466}" type="presParOf" srcId="{FA676B57-54AE-401B-8742-C8561DD763CD}" destId="{B17389B4-64CC-4A20-BB77-C035F3B5B90C}" srcOrd="4" destOrd="0" presId="urn:microsoft.com/office/officeart/2018/5/layout/CenteredIconLabelDescriptionList"/>
    <dgm:cxn modelId="{EA24392C-20C6-174C-8F0F-3C2EF7CBD0AB}" type="presParOf" srcId="{862005A4-5FF6-415E-9C35-FF1E0EAE92C4}" destId="{E8B9C6E9-6804-48ED-9FF9-A810518931F6}" srcOrd="3" destOrd="0" presId="urn:microsoft.com/office/officeart/2018/5/layout/CenteredIconLabelDescriptionList"/>
    <dgm:cxn modelId="{CFEB79C6-D49E-BA4C-8766-D9446B6458EC}" type="presParOf" srcId="{862005A4-5FF6-415E-9C35-FF1E0EAE92C4}" destId="{9FC7AAC9-A625-4B60-9A1B-787BA1B14A1F}" srcOrd="4" destOrd="0" presId="urn:microsoft.com/office/officeart/2018/5/layout/CenteredIconLabelDescriptionList"/>
    <dgm:cxn modelId="{A828220E-136B-E244-9C51-15AC4295B20C}" type="presParOf" srcId="{9FC7AAC9-A625-4B60-9A1B-787BA1B14A1F}" destId="{51BE72D3-6104-428B-9FBF-27C1B4C0B755}" srcOrd="0" destOrd="0" presId="urn:microsoft.com/office/officeart/2018/5/layout/CenteredIconLabelDescriptionList"/>
    <dgm:cxn modelId="{C72CD825-A68C-354F-8738-CED36B63A374}" type="presParOf" srcId="{9FC7AAC9-A625-4B60-9A1B-787BA1B14A1F}" destId="{CD37C518-9289-4A77-9142-11F28AC68EB5}" srcOrd="1" destOrd="0" presId="urn:microsoft.com/office/officeart/2018/5/layout/CenteredIconLabelDescriptionList"/>
    <dgm:cxn modelId="{647D8E7F-3DBA-4E4B-BF5C-5BDF6F55C3A4}" type="presParOf" srcId="{9FC7AAC9-A625-4B60-9A1B-787BA1B14A1F}" destId="{ABA7A630-E322-43E2-8917-ED8A3B5E27C3}" srcOrd="2" destOrd="0" presId="urn:microsoft.com/office/officeart/2018/5/layout/CenteredIconLabelDescriptionList"/>
    <dgm:cxn modelId="{884FBCA5-EB9E-8947-BBD4-0FF0C8E049A3}" type="presParOf" srcId="{9FC7AAC9-A625-4B60-9A1B-787BA1B14A1F}" destId="{6CF3CD80-0772-4A9E-BB12-F8B9EF431149}" srcOrd="3" destOrd="0" presId="urn:microsoft.com/office/officeart/2018/5/layout/CenteredIconLabelDescriptionList"/>
    <dgm:cxn modelId="{D032A2D3-2AD7-2340-B516-02035038A459}" type="presParOf" srcId="{9FC7AAC9-A625-4B60-9A1B-787BA1B14A1F}" destId="{B28AAFFC-61F3-4789-85F7-B0C847A3EF08}"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4260EE-0877-4C6D-B045-99DE3104E455}">
      <dsp:nvSpPr>
        <dsp:cNvPr id="0" name=""/>
        <dsp:cNvSpPr/>
      </dsp:nvSpPr>
      <dsp:spPr>
        <a:xfrm>
          <a:off x="-495351" y="258668"/>
          <a:ext cx="10515600" cy="172008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5237E92-9BD5-4D0B-AE7B-C36D8A1CDF04}">
      <dsp:nvSpPr>
        <dsp:cNvPr id="0" name=""/>
        <dsp:cNvSpPr/>
      </dsp:nvSpPr>
      <dsp:spPr>
        <a:xfrm>
          <a:off x="-226415" y="410697"/>
          <a:ext cx="1421179" cy="141603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a:ln>
          <a:noFill/>
        </a:ln>
        <a:effectLst/>
      </dsp:spPr>
      <dsp:style>
        <a:lnRef idx="0">
          <a:scrgbClr r="0" g="0" b="0"/>
        </a:lnRef>
        <a:fillRef idx="3">
          <a:scrgbClr r="0" g="0" b="0"/>
        </a:fillRef>
        <a:effectRef idx="2">
          <a:scrgbClr r="0" g="0" b="0"/>
        </a:effectRef>
        <a:fontRef idx="minor">
          <a:schemeClr val="lt1"/>
        </a:fontRef>
      </dsp:style>
    </dsp:sp>
    <dsp:sp modelId="{7302EF4B-5BC8-4B68-BB47-BE8F26F55A07}">
      <dsp:nvSpPr>
        <dsp:cNvPr id="0" name=""/>
        <dsp:cNvSpPr/>
      </dsp:nvSpPr>
      <dsp:spPr>
        <a:xfrm>
          <a:off x="1391966" y="468557"/>
          <a:ext cx="2991507" cy="1300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616" tIns="137616" rIns="137616" bIns="137616" numCol="1" spcCol="1270" anchor="ctr" anchorCtr="0">
          <a:noAutofit/>
        </a:bodyPr>
        <a:lstStyle/>
        <a:p>
          <a:pPr marL="0" lvl="0" indent="0" algn="l" defTabSz="889000">
            <a:lnSpc>
              <a:spcPct val="90000"/>
            </a:lnSpc>
            <a:spcBef>
              <a:spcPct val="0"/>
            </a:spcBef>
            <a:spcAft>
              <a:spcPct val="35000"/>
            </a:spcAft>
            <a:buNone/>
          </a:pPr>
          <a:r>
            <a:rPr lang="en-GB" sz="2000" kern="1200" dirty="0"/>
            <a:t>Scientific fields </a:t>
          </a:r>
          <a:r>
            <a:rPr lang="en-GB" sz="2000" kern="1200" dirty="0">
              <a:sym typeface="Wingdings" pitchFamily="2" charset="2"/>
            </a:rPr>
            <a:t> </a:t>
          </a:r>
        </a:p>
        <a:p>
          <a:pPr marL="0" lvl="0" indent="0" algn="l" defTabSz="889000">
            <a:lnSpc>
              <a:spcPct val="90000"/>
            </a:lnSpc>
            <a:spcBef>
              <a:spcPct val="0"/>
            </a:spcBef>
            <a:spcAft>
              <a:spcPct val="35000"/>
            </a:spcAft>
            <a:buNone/>
          </a:pPr>
          <a:r>
            <a:rPr lang="en-GB" sz="2000" kern="1200" dirty="0"/>
            <a:t>Data-driven</a:t>
          </a:r>
          <a:endParaRPr lang="en-US" sz="2000" kern="1200" dirty="0"/>
        </a:p>
      </dsp:txBody>
      <dsp:txXfrm>
        <a:off x="1391966" y="468557"/>
        <a:ext cx="2991507" cy="1300309"/>
      </dsp:txXfrm>
    </dsp:sp>
    <dsp:sp modelId="{AC1592D1-5251-4F79-85C7-F97D55C6EBA0}">
      <dsp:nvSpPr>
        <dsp:cNvPr id="0" name=""/>
        <dsp:cNvSpPr/>
      </dsp:nvSpPr>
      <dsp:spPr>
        <a:xfrm>
          <a:off x="5103300" y="468557"/>
          <a:ext cx="3610053" cy="1300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616" tIns="137616" rIns="137616" bIns="137616" numCol="1" spcCol="1270" anchor="ctr" anchorCtr="0">
          <a:noAutofit/>
        </a:bodyPr>
        <a:lstStyle/>
        <a:p>
          <a:pPr marL="0" lvl="0" indent="0" algn="l" defTabSz="889000">
            <a:lnSpc>
              <a:spcPct val="90000"/>
            </a:lnSpc>
            <a:spcBef>
              <a:spcPct val="0"/>
            </a:spcBef>
            <a:spcAft>
              <a:spcPct val="35000"/>
            </a:spcAft>
            <a:buNone/>
          </a:pPr>
          <a:r>
            <a:rPr lang="en-GB" sz="2000" kern="1200" dirty="0"/>
            <a:t>Astronomy, Geosciences,  Meteorology, Bioinformatics </a:t>
          </a:r>
          <a:endParaRPr lang="en-US" sz="2000" kern="1200" dirty="0"/>
        </a:p>
      </dsp:txBody>
      <dsp:txXfrm>
        <a:off x="5103300" y="468557"/>
        <a:ext cx="3610053" cy="1300309"/>
      </dsp:txXfrm>
    </dsp:sp>
    <dsp:sp modelId="{574A2853-81B7-4451-92B8-F1D8E212C285}">
      <dsp:nvSpPr>
        <dsp:cNvPr id="0" name=""/>
        <dsp:cNvSpPr/>
      </dsp:nvSpPr>
      <dsp:spPr>
        <a:xfrm>
          <a:off x="-495351" y="2343649"/>
          <a:ext cx="10515600" cy="178883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16D5E30-ECF9-4FDF-8983-7EEC4DE17DE0}">
      <dsp:nvSpPr>
        <dsp:cNvPr id="0" name=""/>
        <dsp:cNvSpPr/>
      </dsp:nvSpPr>
      <dsp:spPr>
        <a:xfrm>
          <a:off x="-102007" y="2840666"/>
          <a:ext cx="715170" cy="715170"/>
        </a:xfrm>
        <a:prstGeom prst="rect">
          <a:avLst/>
        </a:prstGeom>
        <a:blipFill>
          <a:blip xmlns:r="http://schemas.openxmlformats.org/officeDocument/2006/relationships" r:embed="rId2"/>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9AAF538-D197-4064-8DC6-0655A5FF9A70}">
      <dsp:nvSpPr>
        <dsp:cNvPr id="0" name=""/>
        <dsp:cNvSpPr/>
      </dsp:nvSpPr>
      <dsp:spPr>
        <a:xfrm>
          <a:off x="1006506" y="2548097"/>
          <a:ext cx="4732020" cy="1300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616" tIns="137616" rIns="137616" bIns="137616" numCol="1" spcCol="1270" anchor="ctr" anchorCtr="0">
          <a:noAutofit/>
        </a:bodyPr>
        <a:lstStyle/>
        <a:p>
          <a:pPr marL="0" lvl="0" indent="0" algn="l" defTabSz="889000">
            <a:lnSpc>
              <a:spcPct val="90000"/>
            </a:lnSpc>
            <a:spcBef>
              <a:spcPct val="0"/>
            </a:spcBef>
            <a:spcAft>
              <a:spcPct val="35000"/>
            </a:spcAft>
            <a:buNone/>
          </a:pPr>
          <a:r>
            <a:rPr lang="en-GB" sz="2000" kern="1200" dirty="0"/>
            <a:t>Common points </a:t>
          </a:r>
          <a:endParaRPr lang="en-US" sz="2000" kern="1200" dirty="0"/>
        </a:p>
      </dsp:txBody>
      <dsp:txXfrm>
        <a:off x="1006506" y="2548097"/>
        <a:ext cx="4732020" cy="1300309"/>
      </dsp:txXfrm>
    </dsp:sp>
    <dsp:sp modelId="{DFA50F95-1F03-4748-B094-5CE389982322}">
      <dsp:nvSpPr>
        <dsp:cNvPr id="0" name=""/>
        <dsp:cNvSpPr/>
      </dsp:nvSpPr>
      <dsp:spPr>
        <a:xfrm>
          <a:off x="4744885" y="2327428"/>
          <a:ext cx="6266066" cy="1741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616" tIns="137616" rIns="137616" bIns="137616" numCol="1" spcCol="1270" anchor="ctr" anchorCtr="0">
          <a:noAutofit/>
        </a:bodyPr>
        <a:lstStyle/>
        <a:p>
          <a:pPr marL="0" lvl="0" indent="0" algn="l" defTabSz="889000">
            <a:lnSpc>
              <a:spcPct val="90000"/>
            </a:lnSpc>
            <a:spcBef>
              <a:spcPct val="0"/>
            </a:spcBef>
            <a:spcAft>
              <a:spcPct val="35000"/>
            </a:spcAft>
            <a:buNone/>
          </a:pPr>
          <a:r>
            <a:rPr lang="en-GB" sz="2000" kern="1200" dirty="0"/>
            <a:t>Big complex data sets </a:t>
          </a:r>
          <a:endParaRPr lang="en-US" sz="2000" kern="1200" dirty="0"/>
        </a:p>
        <a:p>
          <a:pPr marL="0" lvl="0" indent="0" algn="l" defTabSz="889000">
            <a:lnSpc>
              <a:spcPct val="90000"/>
            </a:lnSpc>
            <a:spcBef>
              <a:spcPct val="0"/>
            </a:spcBef>
            <a:spcAft>
              <a:spcPct val="35000"/>
            </a:spcAft>
            <a:buNone/>
          </a:pPr>
          <a:r>
            <a:rPr lang="en-GB" sz="2000" kern="1200" dirty="0"/>
            <a:t>Need to be analysed</a:t>
          </a:r>
          <a:endParaRPr lang="en-US" sz="2000" kern="1200" dirty="0"/>
        </a:p>
        <a:p>
          <a:pPr marL="0" lvl="0" indent="0" algn="l" defTabSz="889000">
            <a:lnSpc>
              <a:spcPct val="90000"/>
            </a:lnSpc>
            <a:spcBef>
              <a:spcPct val="0"/>
            </a:spcBef>
            <a:spcAft>
              <a:spcPct val="35000"/>
            </a:spcAft>
            <a:buNone/>
          </a:pPr>
          <a:r>
            <a:rPr lang="en-GB" sz="2000" kern="1200" dirty="0"/>
            <a:t>Numerous software tools</a:t>
          </a:r>
          <a:endParaRPr lang="en-US" sz="2000" kern="1200" dirty="0"/>
        </a:p>
        <a:p>
          <a:pPr marL="0" lvl="0" indent="0" algn="l" defTabSz="889000">
            <a:lnSpc>
              <a:spcPct val="90000"/>
            </a:lnSpc>
            <a:spcBef>
              <a:spcPct val="0"/>
            </a:spcBef>
            <a:spcAft>
              <a:spcPct val="35000"/>
            </a:spcAft>
            <a:buNone/>
          </a:pPr>
          <a:r>
            <a:rPr lang="en-GB" sz="2000" kern="1200" dirty="0"/>
            <a:t>Data transformation and visualisation   </a:t>
          </a:r>
          <a:endParaRPr lang="en-US" sz="2000" kern="1200" dirty="0"/>
        </a:p>
      </dsp:txBody>
      <dsp:txXfrm>
        <a:off x="4744885" y="2327428"/>
        <a:ext cx="6266066" cy="17416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C4851F-99D4-8242-B789-8DBDCC14F65E}">
      <dsp:nvSpPr>
        <dsp:cNvPr id="0" name=""/>
        <dsp:cNvSpPr/>
      </dsp:nvSpPr>
      <dsp:spPr>
        <a:xfrm>
          <a:off x="1854831" y="1124365"/>
          <a:ext cx="3234779" cy="2102606"/>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Automatically handle large amount of data </a:t>
          </a:r>
        </a:p>
      </dsp:txBody>
      <dsp:txXfrm>
        <a:off x="1957472" y="1227006"/>
        <a:ext cx="3029497" cy="1897324"/>
      </dsp:txXfrm>
    </dsp:sp>
    <dsp:sp modelId="{E5D0DAE2-4E5E-1E4D-8862-229D32BBB744}">
      <dsp:nvSpPr>
        <dsp:cNvPr id="0" name=""/>
        <dsp:cNvSpPr/>
      </dsp:nvSpPr>
      <dsp:spPr>
        <a:xfrm>
          <a:off x="3472221" y="390090"/>
          <a:ext cx="3571157" cy="3571157"/>
        </a:xfrm>
        <a:custGeom>
          <a:avLst/>
          <a:gdLst/>
          <a:ahLst/>
          <a:cxnLst/>
          <a:rect l="0" t="0" r="0" b="0"/>
          <a:pathLst>
            <a:path>
              <a:moveTo>
                <a:pt x="359483" y="711081"/>
              </a:moveTo>
              <a:arcTo wR="1785578" hR="1785578" stAng="13019780" swAng="6360440"/>
            </a:path>
          </a:pathLst>
        </a:cu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941B9A4F-7102-FA45-86FC-E4D10F743A4A}">
      <dsp:nvSpPr>
        <dsp:cNvPr id="0" name=""/>
        <dsp:cNvSpPr/>
      </dsp:nvSpPr>
      <dsp:spPr>
        <a:xfrm>
          <a:off x="5425989" y="1124365"/>
          <a:ext cx="3234779" cy="2102606"/>
        </a:xfrm>
        <a:prstGeom prst="roundRect">
          <a:avLst/>
        </a:prstGeom>
        <a:solidFill>
          <a:schemeClr val="accent5">
            <a:hueOff val="-7353344"/>
            <a:satOff val="-10228"/>
            <a:lumOff val="-392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Computational steps:</a:t>
          </a:r>
        </a:p>
        <a:p>
          <a:pPr marL="171450" lvl="1" indent="-171450" algn="l" defTabSz="844550">
            <a:lnSpc>
              <a:spcPct val="90000"/>
            </a:lnSpc>
            <a:spcBef>
              <a:spcPct val="0"/>
            </a:spcBef>
            <a:spcAft>
              <a:spcPct val="15000"/>
            </a:spcAft>
            <a:buChar char="•"/>
          </a:pPr>
          <a:r>
            <a:rPr lang="en-US" sz="1900" kern="1200"/>
            <a:t>Speed</a:t>
          </a:r>
        </a:p>
        <a:p>
          <a:pPr marL="171450" lvl="1" indent="-171450" algn="l" defTabSz="844550">
            <a:lnSpc>
              <a:spcPct val="90000"/>
            </a:lnSpc>
            <a:spcBef>
              <a:spcPct val="0"/>
            </a:spcBef>
            <a:spcAft>
              <a:spcPct val="15000"/>
            </a:spcAft>
            <a:buChar char="•"/>
          </a:pPr>
          <a:r>
            <a:rPr lang="en-US" sz="1900" kern="1200"/>
            <a:t>Scalability</a:t>
          </a:r>
        </a:p>
        <a:p>
          <a:pPr marL="171450" lvl="1" indent="-171450" algn="l" defTabSz="844550">
            <a:lnSpc>
              <a:spcPct val="90000"/>
            </a:lnSpc>
            <a:spcBef>
              <a:spcPct val="0"/>
            </a:spcBef>
            <a:spcAft>
              <a:spcPct val="15000"/>
            </a:spcAft>
            <a:buChar char="•"/>
          </a:pPr>
          <a:r>
            <a:rPr lang="en-US" sz="1900" kern="1200"/>
            <a:t>Flexibility</a:t>
          </a:r>
        </a:p>
        <a:p>
          <a:pPr marL="171450" lvl="1" indent="-171450" algn="l" defTabSz="844550">
            <a:lnSpc>
              <a:spcPct val="90000"/>
            </a:lnSpc>
            <a:spcBef>
              <a:spcPct val="0"/>
            </a:spcBef>
            <a:spcAft>
              <a:spcPct val="15000"/>
            </a:spcAft>
            <a:buChar char="•"/>
          </a:pPr>
          <a:r>
            <a:rPr lang="en-US" sz="1900" kern="1200" dirty="0"/>
            <a:t>Robustly </a:t>
          </a:r>
        </a:p>
      </dsp:txBody>
      <dsp:txXfrm>
        <a:off x="5528630" y="1227006"/>
        <a:ext cx="3029497" cy="1897324"/>
      </dsp:txXfrm>
    </dsp:sp>
    <dsp:sp modelId="{22E951FA-0AA7-924D-9BF0-AFFB19516F96}">
      <dsp:nvSpPr>
        <dsp:cNvPr id="0" name=""/>
        <dsp:cNvSpPr/>
      </dsp:nvSpPr>
      <dsp:spPr>
        <a:xfrm>
          <a:off x="3472221" y="390090"/>
          <a:ext cx="3571157" cy="3571157"/>
        </a:xfrm>
        <a:custGeom>
          <a:avLst/>
          <a:gdLst/>
          <a:ahLst/>
          <a:cxnLst/>
          <a:rect l="0" t="0" r="0" b="0"/>
          <a:pathLst>
            <a:path>
              <a:moveTo>
                <a:pt x="3211674" y="2860075"/>
              </a:moveTo>
              <a:arcTo wR="1785578" hR="1785578" stAng="2219780" swAng="6360440"/>
            </a:path>
          </a:pathLst>
        </a:custGeom>
        <a:noFill/>
        <a:ln w="6350" cap="flat" cmpd="sng" algn="ctr">
          <a:solidFill>
            <a:schemeClr val="accent5">
              <a:hueOff val="-7353344"/>
              <a:satOff val="-10228"/>
              <a:lumOff val="-3922"/>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7943D7-24F1-4CFD-A8CB-C5C6967B7308}">
      <dsp:nvSpPr>
        <dsp:cNvPr id="0" name=""/>
        <dsp:cNvSpPr/>
      </dsp:nvSpPr>
      <dsp:spPr>
        <a:xfrm>
          <a:off x="809618" y="650160"/>
          <a:ext cx="1520300" cy="1483092"/>
        </a:xfrm>
        <a:prstGeom prst="rect">
          <a:avLst/>
        </a:prstGeom>
        <a:blipFill>
          <a:blip xmlns:r="http://schemas.openxmlformats.org/officeDocument/2006/relationships" r:embed="rId1"/>
          <a:srcRect/>
          <a:stretch>
            <a:fillRect t="-1000" b="-1000"/>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E1471C3B-9BDB-404C-84B8-CB0D8FF21CCF}">
      <dsp:nvSpPr>
        <dsp:cNvPr id="0" name=""/>
        <dsp:cNvSpPr/>
      </dsp:nvSpPr>
      <dsp:spPr>
        <a:xfrm>
          <a:off x="0" y="2309415"/>
          <a:ext cx="3138750" cy="1579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GB" sz="2000" kern="1200" dirty="0"/>
            <a:t>Seismology</a:t>
          </a:r>
          <a:endParaRPr lang="en-US" sz="1400" kern="1200" dirty="0"/>
        </a:p>
      </dsp:txBody>
      <dsp:txXfrm>
        <a:off x="0" y="2309415"/>
        <a:ext cx="3138750" cy="1579500"/>
      </dsp:txXfrm>
    </dsp:sp>
    <dsp:sp modelId="{8A441BAD-55A1-487C-BC08-955D568CDD4A}">
      <dsp:nvSpPr>
        <dsp:cNvPr id="0" name=""/>
        <dsp:cNvSpPr/>
      </dsp:nvSpPr>
      <dsp:spPr>
        <a:xfrm>
          <a:off x="393" y="3700589"/>
          <a:ext cx="3138750" cy="588"/>
        </a:xfrm>
        <a:prstGeom prst="rect">
          <a:avLst/>
        </a:prstGeom>
        <a:noFill/>
        <a:ln>
          <a:noFill/>
        </a:ln>
        <a:effectLst/>
      </dsp:spPr>
      <dsp:style>
        <a:lnRef idx="0">
          <a:scrgbClr r="0" g="0" b="0"/>
        </a:lnRef>
        <a:fillRef idx="0">
          <a:scrgbClr r="0" g="0" b="0"/>
        </a:fillRef>
        <a:effectRef idx="0">
          <a:scrgbClr r="0" g="0" b="0"/>
        </a:effectRef>
        <a:fontRef idx="minor"/>
      </dsp:style>
    </dsp:sp>
    <dsp:sp modelId="{01B81345-9E32-443F-B266-209CB2D01CD0}">
      <dsp:nvSpPr>
        <dsp:cNvPr id="0" name=""/>
        <dsp:cNvSpPr/>
      </dsp:nvSpPr>
      <dsp:spPr>
        <a:xfrm>
          <a:off x="4389996" y="686539"/>
          <a:ext cx="1735607" cy="1337576"/>
        </a:xfrm>
        <a:prstGeom prst="rect">
          <a:avLst/>
        </a:prstGeom>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B6CD589-B73D-4E98-BDBD-3B88E9CEF986}">
      <dsp:nvSpPr>
        <dsp:cNvPr id="0" name=""/>
        <dsp:cNvSpPr/>
      </dsp:nvSpPr>
      <dsp:spPr>
        <a:xfrm>
          <a:off x="3688425" y="2027535"/>
          <a:ext cx="3138750" cy="1579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GB" sz="2000" kern="1200" dirty="0"/>
            <a:t>Scientific Workflows:</a:t>
          </a:r>
        </a:p>
        <a:p>
          <a:pPr marL="0" lvl="0" indent="0" algn="ctr" defTabSz="889000">
            <a:lnSpc>
              <a:spcPct val="100000"/>
            </a:lnSpc>
            <a:spcBef>
              <a:spcPct val="0"/>
            </a:spcBef>
            <a:spcAft>
              <a:spcPct val="35000"/>
            </a:spcAft>
            <a:buNone/>
            <a:defRPr b="1"/>
          </a:pPr>
          <a:r>
            <a:rPr lang="en-US" sz="2000" kern="1200" dirty="0"/>
            <a:t>dispel4py</a:t>
          </a:r>
        </a:p>
        <a:p>
          <a:pPr marL="0" lvl="0" indent="0" algn="ctr" defTabSz="889000">
            <a:lnSpc>
              <a:spcPct val="100000"/>
            </a:lnSpc>
            <a:spcBef>
              <a:spcPct val="0"/>
            </a:spcBef>
            <a:spcAft>
              <a:spcPct val="35000"/>
            </a:spcAft>
            <a:buNone/>
            <a:defRPr b="1"/>
          </a:pPr>
          <a:r>
            <a:rPr lang="en-US" sz="2000" kern="1200" dirty="0"/>
            <a:t>Pegasus</a:t>
          </a:r>
        </a:p>
        <a:p>
          <a:pPr marL="0" lvl="0" indent="0" algn="ctr" defTabSz="889000">
            <a:lnSpc>
              <a:spcPct val="100000"/>
            </a:lnSpc>
            <a:spcBef>
              <a:spcPct val="0"/>
            </a:spcBef>
            <a:spcAft>
              <a:spcPct val="35000"/>
            </a:spcAft>
            <a:buNone/>
            <a:defRPr b="1"/>
          </a:pPr>
          <a:r>
            <a:rPr lang="en-US" sz="2000" kern="1200" dirty="0"/>
            <a:t>CWL</a:t>
          </a:r>
        </a:p>
      </dsp:txBody>
      <dsp:txXfrm>
        <a:off x="3688425" y="2027535"/>
        <a:ext cx="3138750" cy="1579500"/>
      </dsp:txXfrm>
    </dsp:sp>
    <dsp:sp modelId="{B17389B4-64CC-4A20-BB77-C035F3B5B90C}">
      <dsp:nvSpPr>
        <dsp:cNvPr id="0" name=""/>
        <dsp:cNvSpPr/>
      </dsp:nvSpPr>
      <dsp:spPr>
        <a:xfrm>
          <a:off x="3688425" y="3664210"/>
          <a:ext cx="3138750" cy="588"/>
        </a:xfrm>
        <a:prstGeom prst="rect">
          <a:avLst/>
        </a:prstGeom>
        <a:noFill/>
        <a:ln>
          <a:noFill/>
        </a:ln>
        <a:effectLst/>
      </dsp:spPr>
      <dsp:style>
        <a:lnRef idx="0">
          <a:scrgbClr r="0" g="0" b="0"/>
        </a:lnRef>
        <a:fillRef idx="0">
          <a:scrgbClr r="0" g="0" b="0"/>
        </a:fillRef>
        <a:effectRef idx="0">
          <a:scrgbClr r="0" g="0" b="0"/>
        </a:effectRef>
        <a:fontRef idx="minor"/>
      </dsp:style>
    </dsp:sp>
    <dsp:sp modelId="{51BE72D3-6104-428B-9FBF-27C1B4C0B755}">
      <dsp:nvSpPr>
        <dsp:cNvPr id="0" name=""/>
        <dsp:cNvSpPr/>
      </dsp:nvSpPr>
      <dsp:spPr>
        <a:xfrm>
          <a:off x="8317458" y="521848"/>
          <a:ext cx="1256744" cy="1470074"/>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BA7A630-E322-43E2-8917-ED8A3B5E27C3}">
      <dsp:nvSpPr>
        <dsp:cNvPr id="0" name=""/>
        <dsp:cNvSpPr/>
      </dsp:nvSpPr>
      <dsp:spPr>
        <a:xfrm>
          <a:off x="7376456" y="1929092"/>
          <a:ext cx="3138750" cy="1579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GB" sz="2000" kern="1200" dirty="0"/>
            <a:t>Computing environments:</a:t>
          </a:r>
        </a:p>
        <a:p>
          <a:pPr marL="0" lvl="0" indent="0" algn="ctr" defTabSz="889000">
            <a:lnSpc>
              <a:spcPct val="100000"/>
            </a:lnSpc>
            <a:spcBef>
              <a:spcPct val="0"/>
            </a:spcBef>
            <a:spcAft>
              <a:spcPct val="35000"/>
            </a:spcAft>
            <a:buNone/>
            <a:defRPr b="1"/>
          </a:pPr>
          <a:r>
            <a:rPr lang="en-GB" sz="2000" kern="1200" dirty="0"/>
            <a:t>HPC Clusters</a:t>
          </a:r>
        </a:p>
        <a:p>
          <a:pPr marL="0" lvl="0" indent="0" algn="ctr" defTabSz="889000">
            <a:lnSpc>
              <a:spcPct val="100000"/>
            </a:lnSpc>
            <a:spcBef>
              <a:spcPct val="0"/>
            </a:spcBef>
            <a:spcAft>
              <a:spcPct val="35000"/>
            </a:spcAft>
            <a:buNone/>
            <a:defRPr b="1"/>
          </a:pPr>
          <a:r>
            <a:rPr lang="en-GB" sz="2000" kern="1200" dirty="0"/>
            <a:t>Cloud</a:t>
          </a:r>
          <a:endParaRPr lang="en-US" sz="2000" kern="1200" dirty="0"/>
        </a:p>
      </dsp:txBody>
      <dsp:txXfrm>
        <a:off x="7376456" y="1929092"/>
        <a:ext cx="3138750" cy="1579500"/>
      </dsp:txXfrm>
    </dsp:sp>
    <dsp:sp modelId="{B28AAFFC-61F3-4789-85F7-B0C847A3EF08}">
      <dsp:nvSpPr>
        <dsp:cNvPr id="0" name=""/>
        <dsp:cNvSpPr/>
      </dsp:nvSpPr>
      <dsp:spPr>
        <a:xfrm>
          <a:off x="7376456" y="3565767"/>
          <a:ext cx="3138750" cy="263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GB" sz="1700" kern="1200" dirty="0"/>
            <a:t>  </a:t>
          </a:r>
          <a:endParaRPr lang="en-US" sz="1700" kern="1200" dirty="0"/>
        </a:p>
      </dsp:txBody>
      <dsp:txXfrm>
        <a:off x="7376456" y="3565767"/>
        <a:ext cx="3138750" cy="26372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2303D93-C973-DD46-ABC4-A18E9330B45F}" type="datetimeFigureOut">
              <a:rPr lang="en-US" smtClean="0"/>
              <a:t>2/20/19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6E63942-7B4D-8546-974E-CD9798D92376}" type="slidenum">
              <a:rPr lang="en-US" smtClean="0"/>
              <a:t>‹#›</a:t>
            </a:fld>
            <a:endParaRPr lang="en-US"/>
          </a:p>
        </p:txBody>
      </p:sp>
    </p:spTree>
    <p:extLst>
      <p:ext uri="{BB962C8B-B14F-4D97-AF65-F5344CB8AC3E}">
        <p14:creationId xmlns:p14="http://schemas.microsoft.com/office/powerpoint/2010/main" val="23899064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088AE0-F75B-C043-A790-44D7CAEA21E0}" type="datetimeFigureOut">
              <a:rPr lang="en-US" smtClean="0"/>
              <a:t>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35E725-9EA9-D340-AA75-6726D98EBF98}" type="slidenum">
              <a:rPr lang="en-US" smtClean="0"/>
              <a:t>‹#›</a:t>
            </a:fld>
            <a:endParaRPr lang="en-US"/>
          </a:p>
        </p:txBody>
      </p:sp>
    </p:spTree>
    <p:extLst>
      <p:ext uri="{BB962C8B-B14F-4D97-AF65-F5344CB8AC3E}">
        <p14:creationId xmlns:p14="http://schemas.microsoft.com/office/powerpoint/2010/main" val="65207205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
        <p:nvSpPr>
          <p:cNvPr id="4" name="Slide Number Placeholder 3"/>
          <p:cNvSpPr>
            <a:spLocks noGrp="1"/>
          </p:cNvSpPr>
          <p:nvPr>
            <p:ph type="sldNum" sz="quarter" idx="10"/>
          </p:nvPr>
        </p:nvSpPr>
        <p:spPr/>
        <p:txBody>
          <a:bodyPr/>
          <a:lstStyle/>
          <a:p>
            <a:fld id="{4835E725-9EA9-D340-AA75-6726D98EBF98}" type="slidenum">
              <a:rPr lang="en-US" smtClean="0"/>
              <a:t>0</a:t>
            </a:fld>
            <a:endParaRPr lang="en-US"/>
          </a:p>
        </p:txBody>
      </p:sp>
    </p:spTree>
    <p:extLst>
      <p:ext uri="{BB962C8B-B14F-4D97-AF65-F5344CB8AC3E}">
        <p14:creationId xmlns:p14="http://schemas.microsoft.com/office/powerpoint/2010/main" val="4258852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graph</a:t>
            </a:r>
            <a:r>
              <a:rPr lang="en-US" baseline="0" dirty="0"/>
              <a:t> represents the topology of the workflow. And actually, it is what users have to think when they build a dispel4py workflow. And there is not limitations in the type of graph that we can do with dispel4py, we can do pipelines, split &amp; merge, trees/  Behind the scenes, dispel4py translates the user graphs into another type of graph that are executed. Each PE is copied into one or several instances that runs in a process.  For example, lets imagine that a user has create the pipeline graph, and he/she wants to execute it with 10 processes, … So, dispel4py creates automatically ( by default), several copies of the </a:t>
            </a:r>
            <a:r>
              <a:rPr lang="en-US" baseline="0" dirty="0" err="1"/>
              <a:t>Pes</a:t>
            </a:r>
            <a:r>
              <a:rPr lang="en-US" baseline="0" dirty="0"/>
              <a:t>, and they are connected following here a round-robin communication pattern. </a:t>
            </a:r>
            <a:endParaRPr lang="en-US" dirty="0"/>
          </a:p>
        </p:txBody>
      </p:sp>
    </p:spTree>
    <p:extLst>
      <p:ext uri="{BB962C8B-B14F-4D97-AF65-F5344CB8AC3E}">
        <p14:creationId xmlns:p14="http://schemas.microsoft.com/office/powerpoint/2010/main" val="2500433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500" dirty="0"/>
          </a:p>
        </p:txBody>
      </p:sp>
      <p:sp>
        <p:nvSpPr>
          <p:cNvPr id="4" name="Slide Number Placeholder 3"/>
          <p:cNvSpPr>
            <a:spLocks noGrp="1"/>
          </p:cNvSpPr>
          <p:nvPr>
            <p:ph type="sldNum" sz="quarter" idx="10"/>
          </p:nvPr>
        </p:nvSpPr>
        <p:spPr/>
        <p:txBody>
          <a:bodyPr/>
          <a:lstStyle/>
          <a:p>
            <a:fld id="{4835E725-9EA9-D340-AA75-6726D98EBF98}" type="slidenum">
              <a:rPr lang="en-US" smtClean="0"/>
              <a:t>10</a:t>
            </a:fld>
            <a:endParaRPr lang="en-US"/>
          </a:p>
        </p:txBody>
      </p:sp>
    </p:spTree>
    <p:extLst>
      <p:ext uri="{BB962C8B-B14F-4D97-AF65-F5344CB8AC3E}">
        <p14:creationId xmlns:p14="http://schemas.microsoft.com/office/powerpoint/2010/main" val="253073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
        <p:nvSpPr>
          <p:cNvPr id="4" name="Slide Number Placeholder 3"/>
          <p:cNvSpPr>
            <a:spLocks noGrp="1"/>
          </p:cNvSpPr>
          <p:nvPr>
            <p:ph type="sldNum" sz="quarter" idx="10"/>
          </p:nvPr>
        </p:nvSpPr>
        <p:spPr/>
        <p:txBody>
          <a:bodyPr/>
          <a:lstStyle/>
          <a:p>
            <a:fld id="{4835E725-9EA9-D340-AA75-6726D98EBF98}" type="slidenum">
              <a:rPr lang="en-US" smtClean="0"/>
              <a:t>11</a:t>
            </a:fld>
            <a:endParaRPr lang="en-US"/>
          </a:p>
        </p:txBody>
      </p:sp>
    </p:spTree>
    <p:extLst>
      <p:ext uri="{BB962C8B-B14F-4D97-AF65-F5344CB8AC3E}">
        <p14:creationId xmlns:p14="http://schemas.microsoft.com/office/powerpoint/2010/main" val="2030250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835E725-9EA9-D340-AA75-6726D98EBF98}" type="slidenum">
              <a:rPr lang="en-US" smtClean="0"/>
              <a:t>12</a:t>
            </a:fld>
            <a:endParaRPr lang="en-US"/>
          </a:p>
        </p:txBody>
      </p:sp>
    </p:spTree>
    <p:extLst>
      <p:ext uri="{BB962C8B-B14F-4D97-AF65-F5344CB8AC3E}">
        <p14:creationId xmlns:p14="http://schemas.microsoft.com/office/powerpoint/2010/main" val="20302509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a:rPr>
              <a:t>data intensive problem and it is commonly used in seismology research</a:t>
            </a: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835E725-9EA9-D340-AA75-6726D98EBF98}" type="slidenum">
              <a:rPr lang="en-US" smtClean="0"/>
              <a:t>13</a:t>
            </a:fld>
            <a:endParaRPr lang="en-US"/>
          </a:p>
        </p:txBody>
      </p:sp>
    </p:spTree>
    <p:extLst>
      <p:ext uri="{BB962C8B-B14F-4D97-AF65-F5344CB8AC3E}">
        <p14:creationId xmlns:p14="http://schemas.microsoft.com/office/powerpoint/2010/main" val="9179879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a:rPr>
              <a:t>data intensive problem and it is commonly used in seismology research</a:t>
            </a: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835E725-9EA9-D340-AA75-6726D98EBF98}" type="slidenum">
              <a:rPr lang="en-US" smtClean="0"/>
              <a:t>14</a:t>
            </a:fld>
            <a:endParaRPr lang="en-US"/>
          </a:p>
        </p:txBody>
      </p:sp>
    </p:spTree>
    <p:extLst>
      <p:ext uri="{BB962C8B-B14F-4D97-AF65-F5344CB8AC3E}">
        <p14:creationId xmlns:p14="http://schemas.microsoft.com/office/powerpoint/2010/main" val="16742732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u="none" strike="noStrike" kern="1200" baseline="0" dirty="0">
                <a:solidFill>
                  <a:schemeClr val="tx1"/>
                </a:solidFill>
                <a:latin typeface="+mn-lt"/>
                <a:ea typeface="+mn-ea"/>
                <a:cs typeface="+mn-cs"/>
              </a:rPr>
              <a:t>So, we decided to use this use case for testing Asterism. </a:t>
            </a:r>
          </a:p>
          <a:p>
            <a:r>
              <a:rPr lang="en-US" sz="1600" b="0" i="0" u="none" strike="noStrike" kern="1200" baseline="0" dirty="0">
                <a:solidFill>
                  <a:schemeClr val="tx1"/>
                </a:solidFill>
                <a:latin typeface="+mn-lt"/>
                <a:ea typeface="+mn-ea"/>
                <a:cs typeface="+mn-cs"/>
              </a:rPr>
              <a:t>So, we want to use a laptop/desktop to submit both phase 1 and phase 2 workflows, and execute the phase 1 workflow in an MPI cluster and execute the second one in a Storm cluster. And use as an input data, 1000 station from IRIS website </a:t>
            </a:r>
          </a:p>
        </p:txBody>
      </p:sp>
      <p:sp>
        <p:nvSpPr>
          <p:cNvPr id="4" name="Slide Number Placeholder 3"/>
          <p:cNvSpPr>
            <a:spLocks noGrp="1"/>
          </p:cNvSpPr>
          <p:nvPr>
            <p:ph type="sldNum" sz="quarter" idx="10"/>
          </p:nvPr>
        </p:nvSpPr>
        <p:spPr/>
        <p:txBody>
          <a:bodyPr/>
          <a:lstStyle/>
          <a:p>
            <a:fld id="{4835E725-9EA9-D340-AA75-6726D98EBF98}" type="slidenum">
              <a:rPr lang="en-US" smtClean="0"/>
              <a:t>15</a:t>
            </a:fld>
            <a:endParaRPr lang="en-US"/>
          </a:p>
        </p:txBody>
      </p:sp>
    </p:spTree>
    <p:extLst>
      <p:ext uri="{BB962C8B-B14F-4D97-AF65-F5344CB8AC3E}">
        <p14:creationId xmlns:p14="http://schemas.microsoft.com/office/powerpoint/2010/main" val="1861810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835E725-9EA9-D340-AA75-6726D98EBF98}" type="slidenum">
              <a:rPr lang="en-US" smtClean="0"/>
              <a:t>16</a:t>
            </a:fld>
            <a:endParaRPr lang="en-US"/>
          </a:p>
        </p:txBody>
      </p:sp>
    </p:spTree>
    <p:extLst>
      <p:ext uri="{BB962C8B-B14F-4D97-AF65-F5344CB8AC3E}">
        <p14:creationId xmlns:p14="http://schemas.microsoft.com/office/powerpoint/2010/main" val="18618101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35E725-9EA9-D340-AA75-6726D98EBF98}" type="slidenum">
              <a:rPr lang="en-US" smtClean="0"/>
              <a:t>17</a:t>
            </a:fld>
            <a:endParaRPr lang="en-US"/>
          </a:p>
        </p:txBody>
      </p:sp>
    </p:spTree>
    <p:extLst>
      <p:ext uri="{BB962C8B-B14F-4D97-AF65-F5344CB8AC3E}">
        <p14:creationId xmlns:p14="http://schemas.microsoft.com/office/powerpoint/2010/main" val="5288660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35E725-9EA9-D340-AA75-6726D98EBF98}" type="slidenum">
              <a:rPr lang="en-US" smtClean="0"/>
              <a:t>18</a:t>
            </a:fld>
            <a:endParaRPr lang="en-US"/>
          </a:p>
        </p:txBody>
      </p:sp>
    </p:spTree>
    <p:extLst>
      <p:ext uri="{BB962C8B-B14F-4D97-AF65-F5344CB8AC3E}">
        <p14:creationId xmlns:p14="http://schemas.microsoft.com/office/powerpoint/2010/main" val="528866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35E725-9EA9-D340-AA75-6726D98EBF98}" type="slidenum">
              <a:rPr lang="en-US" smtClean="0"/>
              <a:t>1</a:t>
            </a:fld>
            <a:endParaRPr lang="en-US"/>
          </a:p>
        </p:txBody>
      </p:sp>
    </p:spTree>
    <p:extLst>
      <p:ext uri="{BB962C8B-B14F-4D97-AF65-F5344CB8AC3E}">
        <p14:creationId xmlns:p14="http://schemas.microsoft.com/office/powerpoint/2010/main" val="3908461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35E725-9EA9-D340-AA75-6726D98EBF98}" type="slidenum">
              <a:rPr lang="en-US" smtClean="0"/>
              <a:t>19</a:t>
            </a:fld>
            <a:endParaRPr lang="en-US"/>
          </a:p>
        </p:txBody>
      </p:sp>
    </p:spTree>
    <p:extLst>
      <p:ext uri="{BB962C8B-B14F-4D97-AF65-F5344CB8AC3E}">
        <p14:creationId xmlns:p14="http://schemas.microsoft.com/office/powerpoint/2010/main" val="13750723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835E725-9EA9-D340-AA75-6726D98EBF98}" type="slidenum">
              <a:rPr lang="en-US" smtClean="0"/>
              <a:t>20</a:t>
            </a:fld>
            <a:endParaRPr lang="en-US"/>
          </a:p>
        </p:txBody>
      </p:sp>
    </p:spTree>
    <p:extLst>
      <p:ext uri="{BB962C8B-B14F-4D97-AF65-F5344CB8AC3E}">
        <p14:creationId xmlns:p14="http://schemas.microsoft.com/office/powerpoint/2010/main" val="13750723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Thus, (150 MB) performing </a:t>
            </a:r>
            <a:r>
              <a:rPr lang="en-US" b="1" dirty="0"/>
              <a:t>77421</a:t>
            </a:r>
            <a:r>
              <a:rPr lang="en-US" sz="1200" b="0" i="0" u="none" strike="noStrike" kern="1200" baseline="0" dirty="0">
                <a:solidFill>
                  <a:schemeClr val="tx1"/>
                </a:solidFill>
                <a:latin typeface="+mn-lt"/>
                <a:ea typeface="+mn-ea"/>
                <a:cs typeface="+mn-cs"/>
              </a:rPr>
              <a:t> cross-correlations (39GB) without modifying the code.</a:t>
            </a:r>
            <a:endParaRPr lang="en-US" dirty="0"/>
          </a:p>
        </p:txBody>
      </p:sp>
      <p:sp>
        <p:nvSpPr>
          <p:cNvPr id="4" name="Slide Number Placeholder 3"/>
          <p:cNvSpPr>
            <a:spLocks noGrp="1"/>
          </p:cNvSpPr>
          <p:nvPr>
            <p:ph type="sldNum" sz="quarter" idx="10"/>
          </p:nvPr>
        </p:nvSpPr>
        <p:spPr/>
        <p:txBody>
          <a:bodyPr/>
          <a:lstStyle/>
          <a:p>
            <a:fld id="{4835E725-9EA9-D340-AA75-6726D98EBF98}" type="slidenum">
              <a:rPr lang="en-US" smtClean="0"/>
              <a:t>21</a:t>
            </a:fld>
            <a:endParaRPr lang="en-US"/>
          </a:p>
        </p:txBody>
      </p:sp>
    </p:spTree>
    <p:extLst>
      <p:ext uri="{BB962C8B-B14F-4D97-AF65-F5344CB8AC3E}">
        <p14:creationId xmlns:p14="http://schemas.microsoft.com/office/powerpoint/2010/main" val="1008240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a:t>
            </a:r>
            <a:r>
              <a:rPr lang="en-US" baseline="0" dirty="0"/>
              <a:t> we wanted to evaluate the performance of those workflows under different </a:t>
            </a:r>
            <a:r>
              <a:rPr lang="en-US" baseline="0" dirty="0" err="1"/>
              <a:t>platofrms</a:t>
            </a:r>
            <a:r>
              <a:rPr lang="en-US" baseline="0" dirty="0"/>
              <a:t> with different mappings, we used the following ones.</a:t>
            </a:r>
          </a:p>
          <a:p>
            <a:r>
              <a:rPr lang="en-US" baseline="0" dirty="0"/>
              <a:t>Storm mapping was not tested on the </a:t>
            </a:r>
            <a:r>
              <a:rPr lang="en-US" baseline="0" dirty="0" err="1"/>
              <a:t>Terracorrelator</a:t>
            </a:r>
            <a:r>
              <a:rPr lang="en-US" baseline="0" dirty="0"/>
              <a:t> or </a:t>
            </a:r>
            <a:r>
              <a:rPr lang="en-US" baseline="0" dirty="0" err="1"/>
              <a:t>SuperMuc</a:t>
            </a:r>
            <a:r>
              <a:rPr lang="en-US" baseline="0" dirty="0"/>
              <a:t> as it required a Storm cluster, which is not allowed on either platform. </a:t>
            </a:r>
          </a:p>
          <a:p>
            <a:r>
              <a:rPr lang="en-US" baseline="0" dirty="0"/>
              <a:t>For popularity and freedom to adjust the </a:t>
            </a:r>
            <a:r>
              <a:rPr lang="en-US" baseline="0" dirty="0" err="1"/>
              <a:t>enviroment</a:t>
            </a:r>
            <a:r>
              <a:rPr lang="en-US" baseline="0" dirty="0"/>
              <a:t> we chose Amazon EC2 cloud, where MPI and Storm was installed. We use also EDIM1, as we have complete control of this computing resource and we have the same freedom as on Amazon to use Storm and MPI. However, the processor and network speed that EDIM1 offers are the lowest of all the computing resources we tried as it was designed to </a:t>
            </a:r>
            <a:r>
              <a:rPr lang="en-US" baseline="0" dirty="0" err="1"/>
              <a:t>minimise</a:t>
            </a:r>
            <a:r>
              <a:rPr lang="en-US" baseline="0" dirty="0"/>
              <a:t> the energy and component cost while </a:t>
            </a:r>
            <a:r>
              <a:rPr lang="en-US" baseline="0" dirty="0" err="1"/>
              <a:t>maximasing</a:t>
            </a:r>
            <a:r>
              <a:rPr lang="en-US" baseline="0" dirty="0"/>
              <a:t>  channels to backing store per node (1 SSD and 3 HD). </a:t>
            </a:r>
            <a:endParaRPr lang="en-US" dirty="0"/>
          </a:p>
        </p:txBody>
      </p:sp>
    </p:spTree>
    <p:extLst>
      <p:ext uri="{BB962C8B-B14F-4D97-AF65-F5344CB8AC3E}">
        <p14:creationId xmlns:p14="http://schemas.microsoft.com/office/powerpoint/2010/main" val="37537206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a:t>
            </a:r>
            <a:r>
              <a:rPr lang="en-US" baseline="0" dirty="0"/>
              <a:t> we have the performance results. </a:t>
            </a:r>
          </a:p>
          <a:p>
            <a:r>
              <a:rPr lang="en-US" baseline="0" dirty="0"/>
              <a:t>The performance of the mappings depends on the workflow and the platforms</a:t>
            </a:r>
            <a:endParaRPr lang="en-US" dirty="0"/>
          </a:p>
        </p:txBody>
      </p:sp>
    </p:spTree>
    <p:extLst>
      <p:ext uri="{BB962C8B-B14F-4D97-AF65-F5344CB8AC3E}">
        <p14:creationId xmlns:p14="http://schemas.microsoft.com/office/powerpoint/2010/main" val="38885312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solidFill>
                <a:srgbClr val="637E93"/>
              </a:solidFill>
              <a:latin typeface="Ayuthaya" charset="-34"/>
              <a:ea typeface="Ayuthaya" charset="-34"/>
              <a:cs typeface="Ayuthaya" charset="-34"/>
            </a:endParaRPr>
          </a:p>
        </p:txBody>
      </p:sp>
      <p:sp>
        <p:nvSpPr>
          <p:cNvPr id="4" name="Slide Number Placeholder 3"/>
          <p:cNvSpPr>
            <a:spLocks noGrp="1"/>
          </p:cNvSpPr>
          <p:nvPr>
            <p:ph type="sldNum" sz="quarter" idx="10"/>
          </p:nvPr>
        </p:nvSpPr>
        <p:spPr/>
        <p:txBody>
          <a:bodyPr/>
          <a:lstStyle/>
          <a:p>
            <a:fld id="{4835E725-9EA9-D340-AA75-6726D98EBF98}" type="slidenum">
              <a:rPr lang="en-US" smtClean="0"/>
              <a:t>24</a:t>
            </a:fld>
            <a:endParaRPr lang="en-US"/>
          </a:p>
        </p:txBody>
      </p:sp>
    </p:spTree>
    <p:extLst>
      <p:ext uri="{BB962C8B-B14F-4D97-AF65-F5344CB8AC3E}">
        <p14:creationId xmlns:p14="http://schemas.microsoft.com/office/powerpoint/2010/main" val="10082403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
        <p:nvSpPr>
          <p:cNvPr id="4" name="Slide Number Placeholder 3"/>
          <p:cNvSpPr>
            <a:spLocks noGrp="1"/>
          </p:cNvSpPr>
          <p:nvPr>
            <p:ph type="sldNum" sz="quarter" idx="10"/>
          </p:nvPr>
        </p:nvSpPr>
        <p:spPr/>
        <p:txBody>
          <a:bodyPr/>
          <a:lstStyle/>
          <a:p>
            <a:fld id="{4835E725-9EA9-D340-AA75-6726D98EBF98}" type="slidenum">
              <a:rPr lang="en-US" smtClean="0"/>
              <a:t>36</a:t>
            </a:fld>
            <a:endParaRPr lang="en-US"/>
          </a:p>
        </p:txBody>
      </p:sp>
    </p:spTree>
    <p:extLst>
      <p:ext uri="{BB962C8B-B14F-4D97-AF65-F5344CB8AC3E}">
        <p14:creationId xmlns:p14="http://schemas.microsoft.com/office/powerpoint/2010/main" val="33020450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that I have explained the very basic dispel4py background, let me show you how easy is to create a dispel4py </a:t>
            </a:r>
            <a:r>
              <a:rPr lang="en-US" baseline="0" dirty="0" err="1"/>
              <a:t>worklfow</a:t>
            </a:r>
            <a:r>
              <a:rPr lang="en-US" baseline="0" dirty="0"/>
              <a:t>. So, here we have an example of a workflow which gets the number of different hash tags and language from a collection of tweets.  The only thing that users need to learn is how to implement </a:t>
            </a:r>
            <a:r>
              <a:rPr lang="en-US" baseline="0" dirty="0" err="1"/>
              <a:t>Pes</a:t>
            </a:r>
            <a:r>
              <a:rPr lang="en-US" baseline="0" dirty="0"/>
              <a:t> and connections.  Lets imagine that those 4 </a:t>
            </a:r>
            <a:r>
              <a:rPr lang="en-US" baseline="0" dirty="0" err="1"/>
              <a:t>Pes</a:t>
            </a:r>
            <a:r>
              <a:rPr lang="en-US" baseline="0" dirty="0"/>
              <a:t> have been implemented, so we first create the objects of those </a:t>
            </a:r>
            <a:r>
              <a:rPr lang="en-US" baseline="0" dirty="0" err="1"/>
              <a:t>Pes</a:t>
            </a:r>
            <a:r>
              <a:rPr lang="en-US" baseline="0" dirty="0"/>
              <a:t>,  we create a graph, and then we connect the </a:t>
            </a:r>
            <a:r>
              <a:rPr lang="en-US" baseline="0" dirty="0" err="1"/>
              <a:t>Pes</a:t>
            </a:r>
            <a:r>
              <a:rPr lang="en-US" baseline="0" dirty="0"/>
              <a:t> as we want. </a:t>
            </a:r>
          </a:p>
        </p:txBody>
      </p:sp>
    </p:spTree>
    <p:extLst>
      <p:ext uri="{BB962C8B-B14F-4D97-AF65-F5344CB8AC3E}">
        <p14:creationId xmlns:p14="http://schemas.microsoft.com/office/powerpoint/2010/main" val="5146998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0" i="0" u="none" strike="noStrike" baseline="0" dirty="0">
                <a:latin typeface="Avenir Book"/>
                <a:ea typeface="Avenir Book"/>
                <a:cs typeface="Avenir Book"/>
                <a:sym typeface="Avenir Book"/>
              </a:rPr>
              <a:t>dispel4py has been enriched with a provenance mechanism to support runtime provenance collection with selective paths and </a:t>
            </a:r>
            <a:r>
              <a:rPr lang="en-US" dirty="0"/>
              <a:t>user-defined domain information</a:t>
            </a:r>
            <a:r>
              <a:rPr lang="en-US" sz="2400" b="0" i="0" u="none" strike="noStrike" baseline="0" dirty="0">
                <a:latin typeface="Avenir Book"/>
                <a:ea typeface="Avenir Book"/>
                <a:cs typeface="Avenir Book"/>
                <a:sym typeface="Avenir Book"/>
              </a:rPr>
              <a:t>, which is accessible via web API. </a:t>
            </a:r>
          </a:p>
          <a:p>
            <a:r>
              <a:rPr lang="en-US" sz="2400" b="0" i="0" u="none" strike="noStrike" baseline="0" dirty="0">
                <a:latin typeface="Avenir Book"/>
                <a:ea typeface="Avenir Book"/>
                <a:cs typeface="Avenir Book"/>
                <a:sym typeface="Avenir Book"/>
              </a:rPr>
              <a:t>It supports interactive validation of results and </a:t>
            </a:r>
            <a:r>
              <a:rPr lang="en-US" dirty="0"/>
              <a:t>users can choose what processed data want to store.  </a:t>
            </a:r>
          </a:p>
        </p:txBody>
      </p:sp>
    </p:spTree>
    <p:extLst>
      <p:ext uri="{BB962C8B-B14F-4D97-AF65-F5344CB8AC3E}">
        <p14:creationId xmlns:p14="http://schemas.microsoft.com/office/powerpoint/2010/main" val="767048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Many scientific fields have become highly data-driven with the development of computer sciences. For instance the scientific discovery in, astronomy, meteorology, social computing, bioinformatics are very often as a results of data intensive analyses on large volume of data produces in these science fields.  Several common point exist in these disciplines which are  that they generate big complex data sets which usually need to be analysed, generally requiring numerous software tools, tied together in successive stages of data transformation and visualisation. </a:t>
            </a:r>
            <a:endParaRPr lang="en-US" dirty="0"/>
          </a:p>
        </p:txBody>
      </p:sp>
      <p:sp>
        <p:nvSpPr>
          <p:cNvPr id="4" name="Slide Number Placeholder 3"/>
          <p:cNvSpPr>
            <a:spLocks noGrp="1"/>
          </p:cNvSpPr>
          <p:nvPr>
            <p:ph type="sldNum" sz="quarter" idx="5"/>
          </p:nvPr>
        </p:nvSpPr>
        <p:spPr/>
        <p:txBody>
          <a:bodyPr/>
          <a:lstStyle/>
          <a:p>
            <a:fld id="{264EB08B-7034-4002-96E8-D045EA32DECA}" type="slidenum">
              <a:rPr lang="en-GB" smtClean="0"/>
              <a:t>2</a:t>
            </a:fld>
            <a:endParaRPr lang="en-GB"/>
          </a:p>
        </p:txBody>
      </p:sp>
    </p:spTree>
    <p:extLst>
      <p:ext uri="{BB962C8B-B14F-4D97-AF65-F5344CB8AC3E}">
        <p14:creationId xmlns:p14="http://schemas.microsoft.com/office/powerpoint/2010/main" val="1242978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err="1">
                <a:solidFill>
                  <a:schemeClr val="tx1"/>
                </a:solidFill>
                <a:effectLst/>
                <a:latin typeface="+mn-lt"/>
                <a:ea typeface="+mn-ea"/>
                <a:cs typeface="+mn-cs"/>
              </a:rPr>
              <a:t>Using</a:t>
            </a:r>
            <a:r>
              <a:rPr lang="en-GB" sz="1200" b="1" i="0" kern="1200" dirty="0" err="1">
                <a:solidFill>
                  <a:schemeClr val="tx1"/>
                </a:solidFill>
                <a:effectLst/>
                <a:latin typeface="+mn-lt"/>
                <a:ea typeface="+mn-ea"/>
                <a:cs typeface="+mn-cs"/>
              </a:rPr>
              <a:t>data</a:t>
            </a:r>
            <a:r>
              <a:rPr lang="en-GB" sz="1200" b="1" i="0" kern="1200" dirty="0">
                <a:solidFill>
                  <a:schemeClr val="tx1"/>
                </a:solidFill>
                <a:effectLst/>
                <a:latin typeface="+mn-lt"/>
                <a:ea typeface="+mn-ea"/>
                <a:cs typeface="+mn-cs"/>
              </a:rPr>
              <a:t> analytic frameworks and High-Performance Computing (HPC)/Cloud computing environments</a:t>
            </a:r>
            <a:r>
              <a:rPr lang="en-GB" sz="1200" b="0" i="0" kern="1200" dirty="0">
                <a:solidFill>
                  <a:schemeClr val="tx1"/>
                </a:solidFill>
                <a:effectLst/>
                <a:latin typeface="+mn-lt"/>
                <a:ea typeface="+mn-ea"/>
                <a:cs typeface="+mn-cs"/>
              </a:rPr>
              <a:t> can simplify the effort required for these analyses, since they can handle automatically large amount of data as well all the computational steps robustly, with speed, scalability, and flexibility, which is vital for many science domains. </a:t>
            </a:r>
            <a:endParaRPr lang="en-US" dirty="0"/>
          </a:p>
        </p:txBody>
      </p:sp>
      <p:sp>
        <p:nvSpPr>
          <p:cNvPr id="4" name="Slide Number Placeholder 3"/>
          <p:cNvSpPr>
            <a:spLocks noGrp="1"/>
          </p:cNvSpPr>
          <p:nvPr>
            <p:ph type="sldNum" sz="quarter" idx="5"/>
          </p:nvPr>
        </p:nvSpPr>
        <p:spPr/>
        <p:txBody>
          <a:bodyPr/>
          <a:lstStyle/>
          <a:p>
            <a:fld id="{264EB08B-7034-4002-96E8-D045EA32DECA}" type="slidenum">
              <a:rPr lang="en-GB" smtClean="0"/>
              <a:t>3</a:t>
            </a:fld>
            <a:endParaRPr lang="en-GB"/>
          </a:p>
        </p:txBody>
      </p:sp>
    </p:spTree>
    <p:extLst>
      <p:ext uri="{BB962C8B-B14F-4D97-AF65-F5344CB8AC3E}">
        <p14:creationId xmlns:p14="http://schemas.microsoft.com/office/powerpoint/2010/main" val="1721191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In this talk I will give two examples, one from </a:t>
            </a:r>
            <a:r>
              <a:rPr lang="en-GB" sz="1200" b="0" i="0" kern="1200" dirty="0" err="1">
                <a:solidFill>
                  <a:schemeClr val="tx1"/>
                </a:solidFill>
                <a:effectLst/>
                <a:latin typeface="+mn-lt"/>
                <a:ea typeface="+mn-ea"/>
                <a:cs typeface="+mn-cs"/>
              </a:rPr>
              <a:t>Seismlogy</a:t>
            </a:r>
            <a:r>
              <a:rPr lang="en-GB" sz="1200" b="0" i="0" kern="1200" dirty="0">
                <a:solidFill>
                  <a:schemeClr val="tx1"/>
                </a:solidFill>
                <a:effectLst/>
                <a:latin typeface="+mn-lt"/>
                <a:ea typeface="+mn-ea"/>
                <a:cs typeface="+mn-cs"/>
              </a:rPr>
              <a:t>, for which we have used different Scientific workflows for building the analytics applications and executed them on  different HPC resources and Cloud systems</a:t>
            </a:r>
            <a:endParaRPr lang="en-US" dirty="0"/>
          </a:p>
        </p:txBody>
      </p:sp>
      <p:sp>
        <p:nvSpPr>
          <p:cNvPr id="4" name="Slide Number Placeholder 3"/>
          <p:cNvSpPr>
            <a:spLocks noGrp="1"/>
          </p:cNvSpPr>
          <p:nvPr>
            <p:ph type="sldNum" sz="quarter" idx="5"/>
          </p:nvPr>
        </p:nvSpPr>
        <p:spPr/>
        <p:txBody>
          <a:bodyPr/>
          <a:lstStyle/>
          <a:p>
            <a:fld id="{264EB08B-7034-4002-96E8-D045EA32DECA}" type="slidenum">
              <a:rPr lang="en-GB" smtClean="0"/>
              <a:t>4</a:t>
            </a:fld>
            <a:endParaRPr lang="en-GB"/>
          </a:p>
        </p:txBody>
      </p:sp>
    </p:spTree>
    <p:extLst>
      <p:ext uri="{BB962C8B-B14F-4D97-AF65-F5344CB8AC3E}">
        <p14:creationId xmlns:p14="http://schemas.microsoft.com/office/powerpoint/2010/main" val="397539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sz="1600" dirty="0">
              <a:solidFill>
                <a:srgbClr val="637E93"/>
              </a:solidFill>
              <a:latin typeface="Ayuthaya" charset="-34"/>
              <a:ea typeface="Ayuthaya" charset="-34"/>
              <a:cs typeface="Ayuthaya" charset="-34"/>
              <a:sym typeface="Wingdings"/>
            </a:endParaRPr>
          </a:p>
        </p:txBody>
      </p:sp>
      <p:sp>
        <p:nvSpPr>
          <p:cNvPr id="4" name="Slide Number Placeholder 3"/>
          <p:cNvSpPr>
            <a:spLocks noGrp="1"/>
          </p:cNvSpPr>
          <p:nvPr>
            <p:ph type="sldNum" sz="quarter" idx="10"/>
          </p:nvPr>
        </p:nvSpPr>
        <p:spPr/>
        <p:txBody>
          <a:bodyPr/>
          <a:lstStyle/>
          <a:p>
            <a:fld id="{4835E725-9EA9-D340-AA75-6726D98EBF98}" type="slidenum">
              <a:rPr lang="en-US" smtClean="0"/>
              <a:t>5</a:t>
            </a:fld>
            <a:endParaRPr lang="en-US"/>
          </a:p>
        </p:txBody>
      </p:sp>
    </p:spTree>
    <p:extLst>
      <p:ext uri="{BB962C8B-B14F-4D97-AF65-F5344CB8AC3E}">
        <p14:creationId xmlns:p14="http://schemas.microsoft.com/office/powerpoint/2010/main" val="1753653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
        <p:nvSpPr>
          <p:cNvPr id="4" name="Slide Number Placeholder 3"/>
          <p:cNvSpPr>
            <a:spLocks noGrp="1"/>
          </p:cNvSpPr>
          <p:nvPr>
            <p:ph type="sldNum" sz="quarter" idx="10"/>
          </p:nvPr>
        </p:nvSpPr>
        <p:spPr/>
        <p:txBody>
          <a:bodyPr/>
          <a:lstStyle/>
          <a:p>
            <a:fld id="{F97D85A9-2FB0-D74E-8E4C-99EC2F68D4AC}" type="slidenum">
              <a:rPr lang="en-US" smtClean="0"/>
              <a:t>6</a:t>
            </a:fld>
            <a:endParaRPr lang="en-US"/>
          </a:p>
        </p:txBody>
      </p:sp>
    </p:spTree>
    <p:extLst>
      <p:ext uri="{BB962C8B-B14F-4D97-AF65-F5344CB8AC3E}">
        <p14:creationId xmlns:p14="http://schemas.microsoft.com/office/powerpoint/2010/main" val="1439863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
        <p:nvSpPr>
          <p:cNvPr id="4" name="Slide Number Placeholder 3"/>
          <p:cNvSpPr>
            <a:spLocks noGrp="1"/>
          </p:cNvSpPr>
          <p:nvPr>
            <p:ph type="sldNum" sz="quarter" idx="10"/>
          </p:nvPr>
        </p:nvSpPr>
        <p:spPr/>
        <p:txBody>
          <a:bodyPr/>
          <a:lstStyle/>
          <a:p>
            <a:fld id="{4835E725-9EA9-D340-AA75-6726D98EBF98}" type="slidenum">
              <a:rPr lang="en-US" smtClean="0"/>
              <a:t>7</a:t>
            </a:fld>
            <a:endParaRPr lang="en-US"/>
          </a:p>
        </p:txBody>
      </p:sp>
    </p:spTree>
    <p:extLst>
      <p:ext uri="{BB962C8B-B14F-4D97-AF65-F5344CB8AC3E}">
        <p14:creationId xmlns:p14="http://schemas.microsoft.com/office/powerpoint/2010/main" val="1008240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aseline="0" dirty="0"/>
              <a:t>.  </a:t>
            </a:r>
            <a:endParaRPr lang="en-US" sz="1600" dirty="0"/>
          </a:p>
        </p:txBody>
      </p:sp>
      <p:sp>
        <p:nvSpPr>
          <p:cNvPr id="4" name="Slide Number Placeholder 3"/>
          <p:cNvSpPr>
            <a:spLocks noGrp="1"/>
          </p:cNvSpPr>
          <p:nvPr>
            <p:ph type="sldNum" sz="quarter" idx="10"/>
          </p:nvPr>
        </p:nvSpPr>
        <p:spPr/>
        <p:txBody>
          <a:bodyPr/>
          <a:lstStyle/>
          <a:p>
            <a:fld id="{4835E725-9EA9-D340-AA75-6726D98EBF98}" type="slidenum">
              <a:rPr lang="en-US" smtClean="0"/>
              <a:t>8</a:t>
            </a:fld>
            <a:endParaRPr lang="en-US"/>
          </a:p>
        </p:txBody>
      </p:sp>
    </p:spTree>
    <p:extLst>
      <p:ext uri="{BB962C8B-B14F-4D97-AF65-F5344CB8AC3E}">
        <p14:creationId xmlns:p14="http://schemas.microsoft.com/office/powerpoint/2010/main" val="2089175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EF69F79-CDE1-9142-8576-0696F4105BBD}" type="datetime1">
              <a:rPr lang="en-GB" smtClean="0"/>
              <a:t>20/02/2019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99C883-41B7-2244-9D37-B3B53D78275E}" type="slidenum">
              <a:rPr lang="en-US" smtClean="0"/>
              <a:t>‹#›</a:t>
            </a:fld>
            <a:endParaRPr lang="en-US"/>
          </a:p>
        </p:txBody>
      </p:sp>
    </p:spTree>
    <p:extLst>
      <p:ext uri="{BB962C8B-B14F-4D97-AF65-F5344CB8AC3E}">
        <p14:creationId xmlns:p14="http://schemas.microsoft.com/office/powerpoint/2010/main" val="872704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5345FE-DFD7-364B-B330-3F99D55AD489}" type="datetime1">
              <a:rPr lang="en-GB" smtClean="0"/>
              <a:t>20/02/2019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99C883-41B7-2244-9D37-B3B53D78275E}" type="slidenum">
              <a:rPr lang="en-US" smtClean="0"/>
              <a:t>‹#›</a:t>
            </a:fld>
            <a:endParaRPr lang="en-US"/>
          </a:p>
        </p:txBody>
      </p:sp>
    </p:spTree>
    <p:extLst>
      <p:ext uri="{BB962C8B-B14F-4D97-AF65-F5344CB8AC3E}">
        <p14:creationId xmlns:p14="http://schemas.microsoft.com/office/powerpoint/2010/main" val="403503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7FE52D-A17F-E446-8BF6-FE0170EFC0AB}" type="datetime1">
              <a:rPr lang="en-GB" smtClean="0"/>
              <a:t>20/02/2019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99C883-41B7-2244-9D37-B3B53D78275E}" type="slidenum">
              <a:rPr lang="en-US" smtClean="0"/>
              <a:t>‹#›</a:t>
            </a:fld>
            <a:endParaRPr lang="en-US"/>
          </a:p>
        </p:txBody>
      </p:sp>
    </p:spTree>
    <p:extLst>
      <p:ext uri="{BB962C8B-B14F-4D97-AF65-F5344CB8AC3E}">
        <p14:creationId xmlns:p14="http://schemas.microsoft.com/office/powerpoint/2010/main" val="2070778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AC470C-5AA9-6E45-B72C-7E115275018E}" type="datetime1">
              <a:rPr lang="en-GB" smtClean="0"/>
              <a:t>20/02/2019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99C883-41B7-2244-9D37-B3B53D78275E}" type="slidenum">
              <a:rPr lang="en-US" smtClean="0"/>
              <a:t>‹#›</a:t>
            </a:fld>
            <a:endParaRPr lang="en-US"/>
          </a:p>
        </p:txBody>
      </p:sp>
    </p:spTree>
    <p:extLst>
      <p:ext uri="{BB962C8B-B14F-4D97-AF65-F5344CB8AC3E}">
        <p14:creationId xmlns:p14="http://schemas.microsoft.com/office/powerpoint/2010/main" val="1957691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F33244-4F92-394F-BD38-105DBA4F2995}" type="datetime1">
              <a:rPr lang="en-GB" smtClean="0"/>
              <a:t>20/02/2019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99C883-41B7-2244-9D37-B3B53D78275E}" type="slidenum">
              <a:rPr lang="en-US" smtClean="0"/>
              <a:t>‹#›</a:t>
            </a:fld>
            <a:endParaRPr lang="en-US"/>
          </a:p>
        </p:txBody>
      </p:sp>
    </p:spTree>
    <p:extLst>
      <p:ext uri="{BB962C8B-B14F-4D97-AF65-F5344CB8AC3E}">
        <p14:creationId xmlns:p14="http://schemas.microsoft.com/office/powerpoint/2010/main" val="1322236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D5DBC48-38C0-5542-B950-CD101187E0EA}" type="datetime1">
              <a:rPr lang="en-GB" smtClean="0"/>
              <a:t>20/02/2019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99C883-41B7-2244-9D37-B3B53D78275E}" type="slidenum">
              <a:rPr lang="en-US" smtClean="0"/>
              <a:t>‹#›</a:t>
            </a:fld>
            <a:endParaRPr lang="en-US"/>
          </a:p>
        </p:txBody>
      </p:sp>
    </p:spTree>
    <p:extLst>
      <p:ext uri="{BB962C8B-B14F-4D97-AF65-F5344CB8AC3E}">
        <p14:creationId xmlns:p14="http://schemas.microsoft.com/office/powerpoint/2010/main" val="660395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F429E43-F396-C549-BDFF-927E11338F17}" type="datetime1">
              <a:rPr lang="en-GB" smtClean="0"/>
              <a:t>20/02/2019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99C883-41B7-2244-9D37-B3B53D78275E}" type="slidenum">
              <a:rPr lang="en-US" smtClean="0"/>
              <a:t>‹#›</a:t>
            </a:fld>
            <a:endParaRPr lang="en-US"/>
          </a:p>
        </p:txBody>
      </p:sp>
    </p:spTree>
    <p:extLst>
      <p:ext uri="{BB962C8B-B14F-4D97-AF65-F5344CB8AC3E}">
        <p14:creationId xmlns:p14="http://schemas.microsoft.com/office/powerpoint/2010/main" val="1072437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72F00F2-5943-4C43-8370-7BB52B3B57EE}" type="datetime1">
              <a:rPr lang="en-GB" smtClean="0"/>
              <a:t>20/02/2019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99C883-41B7-2244-9D37-B3B53D78275E}" type="slidenum">
              <a:rPr lang="en-US" smtClean="0"/>
              <a:t>‹#›</a:t>
            </a:fld>
            <a:endParaRPr lang="en-US"/>
          </a:p>
        </p:txBody>
      </p:sp>
    </p:spTree>
    <p:extLst>
      <p:ext uri="{BB962C8B-B14F-4D97-AF65-F5344CB8AC3E}">
        <p14:creationId xmlns:p14="http://schemas.microsoft.com/office/powerpoint/2010/main" val="620409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7CC4EE-9CD3-B846-995E-FD49800D0E99}" type="datetime1">
              <a:rPr lang="en-GB" smtClean="0"/>
              <a:t>20/02/2019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99C883-41B7-2244-9D37-B3B53D78275E}" type="slidenum">
              <a:rPr lang="en-US" smtClean="0"/>
              <a:t>‹#›</a:t>
            </a:fld>
            <a:endParaRPr lang="en-US"/>
          </a:p>
        </p:txBody>
      </p:sp>
    </p:spTree>
    <p:extLst>
      <p:ext uri="{BB962C8B-B14F-4D97-AF65-F5344CB8AC3E}">
        <p14:creationId xmlns:p14="http://schemas.microsoft.com/office/powerpoint/2010/main" val="1193763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B7F0B3-8C69-2C46-93C9-805086C97D06}" type="datetime1">
              <a:rPr lang="en-GB" smtClean="0"/>
              <a:t>20/02/2019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99C883-41B7-2244-9D37-B3B53D78275E}" type="slidenum">
              <a:rPr lang="en-US" smtClean="0"/>
              <a:t>‹#›</a:t>
            </a:fld>
            <a:endParaRPr lang="en-US"/>
          </a:p>
        </p:txBody>
      </p:sp>
    </p:spTree>
    <p:extLst>
      <p:ext uri="{BB962C8B-B14F-4D97-AF65-F5344CB8AC3E}">
        <p14:creationId xmlns:p14="http://schemas.microsoft.com/office/powerpoint/2010/main" val="1795099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89CB43-62EE-BA4F-803F-304F32A1B9B9}" type="datetime1">
              <a:rPr lang="en-GB" smtClean="0"/>
              <a:t>20/02/2019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99C883-41B7-2244-9D37-B3B53D78275E}" type="slidenum">
              <a:rPr lang="en-US" smtClean="0"/>
              <a:t>‹#›</a:t>
            </a:fld>
            <a:endParaRPr lang="en-US"/>
          </a:p>
        </p:txBody>
      </p:sp>
    </p:spTree>
    <p:extLst>
      <p:ext uri="{BB962C8B-B14F-4D97-AF65-F5344CB8AC3E}">
        <p14:creationId xmlns:p14="http://schemas.microsoft.com/office/powerpoint/2010/main" val="233976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FA13E7-C563-6B4F-8C3A-FCBF5F723D80}" type="datetime1">
              <a:rPr lang="en-GB" smtClean="0"/>
              <a:t>20/02/2019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99C883-41B7-2244-9D37-B3B53D78275E}" type="slidenum">
              <a:rPr lang="en-US" smtClean="0"/>
              <a:t>‹#›</a:t>
            </a:fld>
            <a:endParaRPr lang="en-US"/>
          </a:p>
        </p:txBody>
      </p:sp>
    </p:spTree>
    <p:extLst>
      <p:ext uri="{BB962C8B-B14F-4D97-AF65-F5344CB8AC3E}">
        <p14:creationId xmlns:p14="http://schemas.microsoft.com/office/powerpoint/2010/main" val="6042912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2.png"/><Relationship Id="rId4" Type="http://schemas.openxmlformats.org/officeDocument/2006/relationships/image" Target="../media/image34.png"/><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3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7.png"/><Relationship Id="rId7"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0.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27.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3.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3.png"/><Relationship Id="rId7"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31.png"/><Relationship Id="rId4" Type="http://schemas.openxmlformats.org/officeDocument/2006/relationships/image" Target="../media/image47.png"/><Relationship Id="rId9"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50.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hyperlink" Target="https://www.rosafilgueira.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31.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53.emf"/><Relationship Id="rId7"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31.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0.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http://project-dare.eu/" TargetMode="Externa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8.png"/><Relationship Id="rId7" Type="http://schemas.openxmlformats.org/officeDocument/2006/relationships/image" Target="../media/image2.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60.png"/><Relationship Id="rId4" Type="http://schemas.openxmlformats.org/officeDocument/2006/relationships/image" Target="../media/image59.tiff"/></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3.png"/><Relationship Id="rId7" Type="http://schemas.openxmlformats.org/officeDocument/2006/relationships/image" Target="../media/image30.pn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58.png"/><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30.pn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30.pn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2.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74.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1.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6.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7.xml"/><Relationship Id="rId16"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8.jpe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png"/><Relationship Id="rId10" Type="http://schemas.openxmlformats.org/officeDocument/2006/relationships/image" Target="../media/image22.png"/><Relationship Id="rId4" Type="http://schemas.microsoft.com/office/2007/relationships/hdphoto" Target="../media/hdphoto1.wdp"/><Relationship Id="rId9" Type="http://schemas.openxmlformats.org/officeDocument/2006/relationships/image" Target="../media/image21.png"/><Relationship Id="rId1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283" y="0"/>
            <a:ext cx="12192000" cy="6858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92696" y="1420391"/>
            <a:ext cx="10761104" cy="1200329"/>
          </a:xfrm>
          <a:prstGeom prst="rect">
            <a:avLst/>
          </a:prstGeom>
          <a:noFill/>
        </p:spPr>
        <p:txBody>
          <a:bodyPr wrap="square" rtlCol="0">
            <a:spAutoFit/>
          </a:bodyPr>
          <a:lstStyle/>
          <a:p>
            <a:pPr algn="ctr"/>
            <a:r>
              <a:rPr lang="en-GB" sz="3600" b="1" i="1" dirty="0">
                <a:solidFill>
                  <a:schemeClr val="bg1"/>
                </a:solidFill>
              </a:rPr>
              <a:t>Delivering easy-to-use frameworks to empower data-driven research</a:t>
            </a:r>
          </a:p>
        </p:txBody>
      </p:sp>
      <p:sp>
        <p:nvSpPr>
          <p:cNvPr id="8" name="Rectangle 7"/>
          <p:cNvSpPr/>
          <p:nvPr/>
        </p:nvSpPr>
        <p:spPr>
          <a:xfrm>
            <a:off x="1925060" y="2647796"/>
            <a:ext cx="8057140" cy="12370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452622" y="4459839"/>
            <a:ext cx="4733412" cy="677108"/>
          </a:xfrm>
          <a:prstGeom prst="rect">
            <a:avLst/>
          </a:prstGeom>
          <a:noFill/>
        </p:spPr>
        <p:txBody>
          <a:bodyPr wrap="none" rtlCol="0">
            <a:spAutoFit/>
          </a:bodyPr>
          <a:lstStyle/>
          <a:p>
            <a:r>
              <a:rPr lang="en-US" dirty="0">
                <a:solidFill>
                  <a:schemeClr val="bg1"/>
                </a:solidFill>
              </a:rPr>
              <a:t>Dr. Rosa </a:t>
            </a:r>
            <a:r>
              <a:rPr lang="en-US" dirty="0" err="1">
                <a:solidFill>
                  <a:schemeClr val="bg1"/>
                </a:solidFill>
              </a:rPr>
              <a:t>Filgueira</a:t>
            </a:r>
            <a:r>
              <a:rPr lang="en-US" dirty="0">
                <a:solidFill>
                  <a:schemeClr val="bg1"/>
                </a:solidFill>
              </a:rPr>
              <a:t>, University of Edinburgh, EPCC </a:t>
            </a:r>
          </a:p>
          <a:p>
            <a:endParaRPr lang="en-US" sz="2000" b="1" dirty="0">
              <a:solidFill>
                <a:schemeClr val="accent1">
                  <a:lumMod val="20000"/>
                  <a:lumOff val="80000"/>
                </a:schemeClr>
              </a:solidFill>
            </a:endParaRPr>
          </a:p>
        </p:txBody>
      </p:sp>
      <p:pic>
        <p:nvPicPr>
          <p:cNvPr id="12" name="Picture 11"/>
          <p:cNvPicPr>
            <a:picLocks noChangeAspect="1"/>
          </p:cNvPicPr>
          <p:nvPr/>
        </p:nvPicPr>
        <p:blipFill>
          <a:blip r:embed="rId3"/>
          <a:stretch>
            <a:fillRect/>
          </a:stretch>
        </p:blipFill>
        <p:spPr>
          <a:xfrm>
            <a:off x="254039" y="6041139"/>
            <a:ext cx="677313" cy="680336"/>
          </a:xfrm>
          <a:prstGeom prst="rect">
            <a:avLst/>
          </a:prstGeom>
        </p:spPr>
      </p:pic>
      <p:pic>
        <p:nvPicPr>
          <p:cNvPr id="13" name="Picture 2" descr="Image result for epcc">
            <a:extLst>
              <a:ext uri="{FF2B5EF4-FFF2-40B4-BE49-F238E27FC236}">
                <a16:creationId xmlns:a16="http://schemas.microsoft.com/office/drawing/2014/main" id="{F4A39802-7D32-1E40-936D-77469236BB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104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1848" y="1211365"/>
            <a:ext cx="5314386" cy="4383243"/>
          </a:xfrm>
        </p:spPr>
        <p:txBody>
          <a:bodyPr>
            <a:normAutofit/>
          </a:bodyPr>
          <a:lstStyle/>
          <a:p>
            <a:pPr marL="0" indent="0">
              <a:buNone/>
            </a:pPr>
            <a:r>
              <a:rPr lang="en-US" sz="1800" b="1" dirty="0">
                <a:solidFill>
                  <a:srgbClr val="7F7F7F"/>
                </a:solidFill>
                <a:latin typeface="Ayuthaya" charset="-34"/>
                <a:ea typeface="Ayuthaya" charset="-34"/>
                <a:cs typeface="Ayuthaya" charset="-34"/>
              </a:rPr>
              <a:t>Graph</a:t>
            </a:r>
            <a:r>
              <a:rPr lang="en-US" dirty="0"/>
              <a:t> </a:t>
            </a:r>
          </a:p>
          <a:p>
            <a:pPr lvl="1"/>
            <a:r>
              <a:rPr lang="en-US" sz="1700" dirty="0">
                <a:solidFill>
                  <a:srgbClr val="637E93"/>
                </a:solidFill>
                <a:latin typeface="Ayuthaya" charset="-34"/>
                <a:ea typeface="Ayuthaya" charset="-34"/>
                <a:cs typeface="Ayuthaya" charset="-34"/>
              </a:rPr>
              <a:t>Connections among PES</a:t>
            </a:r>
          </a:p>
          <a:p>
            <a:pPr lvl="1"/>
            <a:r>
              <a:rPr lang="en-US" sz="1700" dirty="0">
                <a:solidFill>
                  <a:srgbClr val="637E93"/>
                </a:solidFill>
                <a:latin typeface="Ayuthaya" charset="-34"/>
                <a:ea typeface="Ayuthaya" charset="-34"/>
                <a:cs typeface="Ayuthaya" charset="-34"/>
              </a:rPr>
              <a:t>Abstract workflow </a:t>
            </a:r>
          </a:p>
          <a:p>
            <a:pPr marL="0" indent="0">
              <a:buNone/>
            </a:pPr>
            <a:r>
              <a:rPr lang="en-US" sz="1800" b="1" dirty="0">
                <a:solidFill>
                  <a:srgbClr val="7F7F7F"/>
                </a:solidFill>
                <a:latin typeface="Ayuthaya" charset="-34"/>
                <a:ea typeface="Ayuthaya" charset="-34"/>
                <a:cs typeface="Ayuthaya" charset="-34"/>
              </a:rPr>
              <a:t>Instance</a:t>
            </a:r>
            <a:r>
              <a:rPr lang="en-US" dirty="0"/>
              <a:t> </a:t>
            </a:r>
          </a:p>
          <a:p>
            <a:pPr lvl="1">
              <a:lnSpc>
                <a:spcPct val="100000"/>
              </a:lnSpc>
            </a:pPr>
            <a:r>
              <a:rPr lang="en-US" sz="1700" dirty="0">
                <a:solidFill>
                  <a:srgbClr val="637E93"/>
                </a:solidFill>
                <a:latin typeface="Ayuthaya" charset="-34"/>
                <a:ea typeface="Ayuthaya" charset="-34"/>
                <a:cs typeface="Ayuthaya" charset="-34"/>
              </a:rPr>
              <a:t>Each PE is translated into one or more instances in run-time</a:t>
            </a:r>
          </a:p>
          <a:p>
            <a:pPr lvl="1">
              <a:lnSpc>
                <a:spcPct val="100000"/>
              </a:lnSpc>
            </a:pPr>
            <a:r>
              <a:rPr lang="en-US" sz="1700" dirty="0">
                <a:solidFill>
                  <a:srgbClr val="637E93"/>
                </a:solidFill>
                <a:latin typeface="Ayuthaya" charset="-34"/>
                <a:ea typeface="Ayuthaya" charset="-34"/>
                <a:cs typeface="Ayuthaya" charset="-34"/>
              </a:rPr>
              <a:t>Each instance runs in a process</a:t>
            </a:r>
          </a:p>
          <a:p>
            <a:pPr lvl="1">
              <a:lnSpc>
                <a:spcPct val="100000"/>
              </a:lnSpc>
            </a:pPr>
            <a:r>
              <a:rPr lang="en-US" sz="1700" dirty="0">
                <a:solidFill>
                  <a:srgbClr val="637E93"/>
                </a:solidFill>
                <a:latin typeface="Ayuthaya" charset="-34"/>
                <a:ea typeface="Ayuthaya" charset="-34"/>
                <a:cs typeface="Ayuthaya" charset="-34"/>
              </a:rPr>
              <a:t>dispel4py does it for you</a:t>
            </a:r>
          </a:p>
          <a:p>
            <a:pPr lvl="1">
              <a:lnSpc>
                <a:spcPct val="100000"/>
              </a:lnSpc>
            </a:pPr>
            <a:r>
              <a:rPr lang="en-US" sz="1700" dirty="0">
                <a:solidFill>
                  <a:srgbClr val="637E93"/>
                </a:solidFill>
                <a:latin typeface="Ayuthaya" charset="-34"/>
                <a:ea typeface="Ayuthaya" charset="-34"/>
                <a:cs typeface="Ayuthaya" charset="-34"/>
              </a:rPr>
              <a:t>Concrete workflow</a:t>
            </a:r>
          </a:p>
          <a:p>
            <a:pPr lvl="1"/>
            <a:endParaRPr lang="en-US" dirty="0"/>
          </a:p>
        </p:txBody>
      </p:sp>
      <p:pic>
        <p:nvPicPr>
          <p:cNvPr id="4" name="Picture 3"/>
          <p:cNvPicPr>
            <a:picLocks noChangeAspect="1"/>
          </p:cNvPicPr>
          <p:nvPr/>
        </p:nvPicPr>
        <p:blipFill>
          <a:blip r:embed="rId3"/>
          <a:stretch>
            <a:fillRect/>
          </a:stretch>
        </p:blipFill>
        <p:spPr>
          <a:xfrm>
            <a:off x="7691751" y="2351355"/>
            <a:ext cx="2463729" cy="382474"/>
          </a:xfrm>
          <a:prstGeom prst="rect">
            <a:avLst/>
          </a:prstGeom>
        </p:spPr>
      </p:pic>
      <p:pic>
        <p:nvPicPr>
          <p:cNvPr id="5" name="Picture 4"/>
          <p:cNvPicPr>
            <a:picLocks noChangeAspect="1"/>
          </p:cNvPicPr>
          <p:nvPr/>
        </p:nvPicPr>
        <p:blipFill>
          <a:blip r:embed="rId4"/>
          <a:stretch>
            <a:fillRect/>
          </a:stretch>
        </p:blipFill>
        <p:spPr>
          <a:xfrm>
            <a:off x="7813293" y="3057296"/>
            <a:ext cx="2243549" cy="1283906"/>
          </a:xfrm>
          <a:prstGeom prst="rect">
            <a:avLst/>
          </a:prstGeom>
        </p:spPr>
      </p:pic>
      <p:pic>
        <p:nvPicPr>
          <p:cNvPr id="6" name="Picture 5"/>
          <p:cNvPicPr>
            <a:picLocks noChangeAspect="1"/>
          </p:cNvPicPr>
          <p:nvPr/>
        </p:nvPicPr>
        <p:blipFill>
          <a:blip r:embed="rId5"/>
          <a:stretch>
            <a:fillRect/>
          </a:stretch>
        </p:blipFill>
        <p:spPr>
          <a:xfrm>
            <a:off x="7544251" y="4433839"/>
            <a:ext cx="2535179" cy="1589625"/>
          </a:xfrm>
          <a:prstGeom prst="rect">
            <a:avLst/>
          </a:prstGeom>
        </p:spPr>
      </p:pic>
      <p:sp>
        <p:nvSpPr>
          <p:cNvPr id="7" name="TextBox 6"/>
          <p:cNvSpPr txBox="1"/>
          <p:nvPr/>
        </p:nvSpPr>
        <p:spPr>
          <a:xfrm>
            <a:off x="6564155" y="2364498"/>
            <a:ext cx="800217" cy="319637"/>
          </a:xfrm>
          <a:prstGeom prst="rect">
            <a:avLst/>
          </a:prstGeom>
          <a:noFill/>
        </p:spPr>
        <p:txBody>
          <a:bodyPr wrap="none" lIns="91439" tIns="45719" rIns="91439" bIns="45719" rtlCol="0">
            <a:spAutoFit/>
          </a:bodyPr>
          <a:lstStyle/>
          <a:p>
            <a:r>
              <a:rPr lang="en-US" sz="1477" dirty="0"/>
              <a:t>Pipeline</a:t>
            </a:r>
          </a:p>
        </p:txBody>
      </p:sp>
      <p:sp>
        <p:nvSpPr>
          <p:cNvPr id="8" name="TextBox 7"/>
          <p:cNvSpPr txBox="1"/>
          <p:nvPr/>
        </p:nvSpPr>
        <p:spPr>
          <a:xfrm>
            <a:off x="6391838" y="3621526"/>
            <a:ext cx="1240081" cy="319637"/>
          </a:xfrm>
          <a:prstGeom prst="rect">
            <a:avLst/>
          </a:prstGeom>
          <a:noFill/>
        </p:spPr>
        <p:txBody>
          <a:bodyPr wrap="none" lIns="91439" tIns="45719" rIns="91439" bIns="45719" rtlCol="0">
            <a:spAutoFit/>
          </a:bodyPr>
          <a:lstStyle/>
          <a:p>
            <a:r>
              <a:rPr lang="en-US" sz="1477" dirty="0"/>
              <a:t>Split &amp; Merge</a:t>
            </a:r>
          </a:p>
        </p:txBody>
      </p:sp>
      <p:sp>
        <p:nvSpPr>
          <p:cNvPr id="9" name="TextBox 8"/>
          <p:cNvSpPr txBox="1"/>
          <p:nvPr/>
        </p:nvSpPr>
        <p:spPr>
          <a:xfrm>
            <a:off x="6820365" y="5115739"/>
            <a:ext cx="518281" cy="319637"/>
          </a:xfrm>
          <a:prstGeom prst="rect">
            <a:avLst/>
          </a:prstGeom>
          <a:noFill/>
        </p:spPr>
        <p:txBody>
          <a:bodyPr wrap="none" lIns="91439" tIns="45719" rIns="91439" bIns="45719" rtlCol="0">
            <a:spAutoFit/>
          </a:bodyPr>
          <a:lstStyle/>
          <a:p>
            <a:r>
              <a:rPr lang="en-US" sz="1477" dirty="0"/>
              <a:t>Tree</a:t>
            </a:r>
          </a:p>
        </p:txBody>
      </p:sp>
      <p:sp>
        <p:nvSpPr>
          <p:cNvPr id="10" name="Content Placeholder 2"/>
          <p:cNvSpPr txBox="1">
            <a:spLocks/>
          </p:cNvSpPr>
          <p:nvPr/>
        </p:nvSpPr>
        <p:spPr>
          <a:xfrm>
            <a:off x="6425647" y="1896890"/>
            <a:ext cx="3966025" cy="4007224"/>
          </a:xfrm>
          <a:prstGeom prst="rect">
            <a:avLst/>
          </a:prstGeom>
        </p:spPr>
        <p:txBody>
          <a:bodyPr vert="horz" lIns="91439" tIns="45719" rIns="91439" bIns="45719" rtlCol="0">
            <a:normAutofit/>
          </a:bodyPr>
          <a:lstStyle>
            <a:lvl1pPr marL="342900" indent="-342900" algn="l" defTabSz="914400" rtl="0" eaLnBrk="1" latinLnBrk="0" hangingPunct="1">
              <a:spcBef>
                <a:spcPts val="2000"/>
              </a:spcBef>
              <a:buClr>
                <a:schemeClr val="accent1"/>
              </a:buClr>
              <a:buSzPct val="90000"/>
              <a:buFont typeface="Wingdings 2" pitchFamily="18" charset="2"/>
              <a:buChar char=""/>
              <a:defRPr sz="2200" kern="1200">
                <a:solidFill>
                  <a:schemeClr val="tx1">
                    <a:lumMod val="90000"/>
                    <a:lumOff val="10000"/>
                  </a:schemeClr>
                </a:solidFill>
                <a:latin typeface="+mn-lt"/>
                <a:ea typeface="+mn-ea"/>
                <a:cs typeface="+mn-cs"/>
              </a:defRPr>
            </a:lvl1pPr>
            <a:lvl2pPr marL="685800" indent="-336550" algn="l" defTabSz="914400" rtl="0" eaLnBrk="1" latinLnBrk="0" hangingPunct="1">
              <a:spcBef>
                <a:spcPts val="600"/>
              </a:spcBef>
              <a:buClr>
                <a:schemeClr val="accent1"/>
              </a:buClr>
              <a:buSzPct val="90000"/>
              <a:buFont typeface="Wingdings 2" pitchFamily="18" charset="2"/>
              <a:buChar char=""/>
              <a:defRPr sz="2000" kern="1200">
                <a:solidFill>
                  <a:schemeClr val="tx1">
                    <a:lumMod val="90000"/>
                    <a:lumOff val="10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3pPr>
            <a:lvl4pPr marL="1371600" indent="-3365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2" pitchFamily="18" charset="2"/>
              <a:buChar char=""/>
              <a:defRPr sz="1800" kern="1200">
                <a:solidFill>
                  <a:schemeClr val="tx1">
                    <a:lumMod val="90000"/>
                    <a:lumOff val="10000"/>
                  </a:schemeClr>
                </a:solidFill>
                <a:latin typeface="+mn-lt"/>
                <a:ea typeface="+mn-ea"/>
                <a:cs typeface="+mn-cs"/>
              </a:defRPr>
            </a:lvl5pPr>
            <a:lvl6pPr marL="2055813"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6pPr>
            <a:lvl7pPr marL="2398713"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7pPr>
            <a:lvl8pPr marL="2743200" indent="-344488" algn="l" defTabSz="914400" rtl="0" eaLnBrk="1" latinLnBrk="0" hangingPunct="1">
              <a:spcBef>
                <a:spcPct val="20000"/>
              </a:spcBef>
              <a:buClr>
                <a:schemeClr val="accent1"/>
              </a:buClr>
              <a:buSzPct val="90000"/>
              <a:buFont typeface="Wingdings 2" pitchFamily="18" charset="2"/>
              <a:buChar char=""/>
              <a:defRPr lang="en-US" sz="1800" kern="1200" dirty="0" smtClean="0">
                <a:solidFill>
                  <a:schemeClr val="tx1">
                    <a:lumMod val="90000"/>
                    <a:lumOff val="10000"/>
                  </a:schemeClr>
                </a:solidFill>
                <a:latin typeface="+mn-lt"/>
                <a:ea typeface="+mn-ea"/>
                <a:cs typeface="+mn-cs"/>
              </a:defRPr>
            </a:lvl8pPr>
            <a:lvl9pPr marL="3087688" indent="-344488" algn="l" defTabSz="914400" rtl="0" eaLnBrk="1" latinLnBrk="0" hangingPunct="1">
              <a:spcBef>
                <a:spcPct val="20000"/>
              </a:spcBef>
              <a:buClr>
                <a:schemeClr val="accent1"/>
              </a:buClr>
              <a:buSzPct val="90000"/>
              <a:buFont typeface="Wingdings 2" pitchFamily="18" charset="2"/>
              <a:buChar char=""/>
              <a:defRPr lang="en-US" sz="1800" kern="1200" dirty="0">
                <a:solidFill>
                  <a:schemeClr val="tx1">
                    <a:lumMod val="90000"/>
                    <a:lumOff val="10000"/>
                  </a:schemeClr>
                </a:solidFill>
                <a:latin typeface="+mn-lt"/>
                <a:ea typeface="+mn-ea"/>
                <a:cs typeface="+mn-cs"/>
              </a:defRPr>
            </a:lvl9pPr>
          </a:lstStyle>
          <a:p>
            <a:r>
              <a:rPr lang="en-US" sz="1687" dirty="0"/>
              <a:t>Example of graphs</a:t>
            </a:r>
          </a:p>
        </p:txBody>
      </p:sp>
      <p:pic>
        <p:nvPicPr>
          <p:cNvPr id="11" name="Picture 10"/>
          <p:cNvPicPr>
            <a:picLocks noChangeAspect="1"/>
          </p:cNvPicPr>
          <p:nvPr/>
        </p:nvPicPr>
        <p:blipFill>
          <a:blip r:embed="rId6"/>
          <a:stretch>
            <a:fillRect/>
          </a:stretch>
        </p:blipFill>
        <p:spPr>
          <a:xfrm>
            <a:off x="1724416" y="6279981"/>
            <a:ext cx="1482328" cy="285750"/>
          </a:xfrm>
          <a:prstGeom prst="rect">
            <a:avLst/>
          </a:prstGeom>
        </p:spPr>
      </p:pic>
      <p:pic>
        <p:nvPicPr>
          <p:cNvPr id="13" name="Picture 12"/>
          <p:cNvPicPr>
            <a:picLocks noChangeAspect="1"/>
          </p:cNvPicPr>
          <p:nvPr/>
        </p:nvPicPr>
        <p:blipFill>
          <a:blip r:embed="rId7"/>
          <a:stretch>
            <a:fillRect/>
          </a:stretch>
        </p:blipFill>
        <p:spPr>
          <a:xfrm>
            <a:off x="7060575" y="2252026"/>
            <a:ext cx="3319491" cy="3030839"/>
          </a:xfrm>
          <a:prstGeom prst="rect">
            <a:avLst/>
          </a:prstGeom>
        </p:spPr>
      </p:pic>
      <p:sp>
        <p:nvSpPr>
          <p:cNvPr id="14" name="TextBox 13"/>
          <p:cNvSpPr txBox="1"/>
          <p:nvPr/>
        </p:nvSpPr>
        <p:spPr>
          <a:xfrm>
            <a:off x="4208266" y="6254729"/>
            <a:ext cx="1446486" cy="266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266" dirty="0">
                <a:solidFill>
                  <a:srgbClr val="000000"/>
                </a:solidFill>
              </a:rPr>
              <a:t>4 PEs &amp; 10 processes</a:t>
            </a:r>
            <a:endParaRPr lang="en-US" sz="2531" dirty="0">
              <a:solidFill>
                <a:srgbClr val="000000"/>
              </a:solidFill>
              <a:sym typeface="Helvetica Light"/>
            </a:endParaRPr>
          </a:p>
        </p:txBody>
      </p:sp>
      <p:sp>
        <p:nvSpPr>
          <p:cNvPr id="12" name="TextBox 11"/>
          <p:cNvSpPr txBox="1"/>
          <p:nvPr/>
        </p:nvSpPr>
        <p:spPr>
          <a:xfrm>
            <a:off x="8128483" y="3891904"/>
            <a:ext cx="150683" cy="266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266" dirty="0">
                <a:solidFill>
                  <a:srgbClr val="000000"/>
                </a:solidFill>
                <a:sym typeface="Helvetica Light"/>
              </a:rPr>
              <a:t>a</a:t>
            </a:r>
          </a:p>
        </p:txBody>
      </p:sp>
      <p:sp>
        <p:nvSpPr>
          <p:cNvPr id="15" name="TextBox 14"/>
          <p:cNvSpPr txBox="1"/>
          <p:nvPr/>
        </p:nvSpPr>
        <p:spPr>
          <a:xfrm>
            <a:off x="9142002" y="3900883"/>
            <a:ext cx="150683" cy="266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266" dirty="0">
                <a:solidFill>
                  <a:srgbClr val="000000"/>
                </a:solidFill>
                <a:sym typeface="Helvetica Light"/>
              </a:rPr>
              <a:t>a</a:t>
            </a:r>
          </a:p>
        </p:txBody>
      </p:sp>
      <p:sp>
        <p:nvSpPr>
          <p:cNvPr id="16" name="TextBox 15"/>
          <p:cNvSpPr txBox="1"/>
          <p:nvPr/>
        </p:nvSpPr>
        <p:spPr>
          <a:xfrm>
            <a:off x="8125276" y="4433824"/>
            <a:ext cx="157095" cy="266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266" dirty="0">
                <a:solidFill>
                  <a:srgbClr val="000000"/>
                </a:solidFill>
              </a:rPr>
              <a:t>b</a:t>
            </a:r>
            <a:endParaRPr lang="en-US" sz="1266" dirty="0">
              <a:solidFill>
                <a:srgbClr val="000000"/>
              </a:solidFill>
              <a:sym typeface="Helvetica Light"/>
            </a:endParaRPr>
          </a:p>
        </p:txBody>
      </p:sp>
      <p:sp>
        <p:nvSpPr>
          <p:cNvPr id="17" name="TextBox 16"/>
          <p:cNvSpPr txBox="1"/>
          <p:nvPr/>
        </p:nvSpPr>
        <p:spPr>
          <a:xfrm>
            <a:off x="8137755" y="4938351"/>
            <a:ext cx="141065" cy="266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266" dirty="0">
                <a:solidFill>
                  <a:srgbClr val="000000"/>
                </a:solidFill>
              </a:rPr>
              <a:t>c</a:t>
            </a:r>
            <a:endParaRPr lang="en-US" sz="1266" dirty="0">
              <a:solidFill>
                <a:srgbClr val="000000"/>
              </a:solidFill>
              <a:sym typeface="Helvetica Light"/>
            </a:endParaRPr>
          </a:p>
        </p:txBody>
      </p:sp>
      <p:sp>
        <p:nvSpPr>
          <p:cNvPr id="18" name="TextBox 17"/>
          <p:cNvSpPr txBox="1"/>
          <p:nvPr/>
        </p:nvSpPr>
        <p:spPr>
          <a:xfrm>
            <a:off x="9152188" y="4420679"/>
            <a:ext cx="157095" cy="266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266" dirty="0">
                <a:solidFill>
                  <a:srgbClr val="000000"/>
                </a:solidFill>
              </a:rPr>
              <a:t>b</a:t>
            </a:r>
            <a:endParaRPr lang="en-US" sz="1266" dirty="0">
              <a:solidFill>
                <a:srgbClr val="000000"/>
              </a:solidFill>
              <a:sym typeface="Helvetica Light"/>
            </a:endParaRPr>
          </a:p>
        </p:txBody>
      </p:sp>
      <p:sp>
        <p:nvSpPr>
          <p:cNvPr id="19" name="TextBox 18"/>
          <p:cNvSpPr txBox="1"/>
          <p:nvPr/>
        </p:nvSpPr>
        <p:spPr>
          <a:xfrm>
            <a:off x="9151276" y="4938351"/>
            <a:ext cx="141065" cy="266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266" dirty="0">
                <a:solidFill>
                  <a:srgbClr val="000000"/>
                </a:solidFill>
              </a:rPr>
              <a:t>c</a:t>
            </a:r>
            <a:endParaRPr lang="en-US" sz="1266" dirty="0">
              <a:solidFill>
                <a:srgbClr val="000000"/>
              </a:solidFill>
              <a:sym typeface="Helvetica Light"/>
            </a:endParaRPr>
          </a:p>
        </p:txBody>
      </p:sp>
      <p:sp>
        <p:nvSpPr>
          <p:cNvPr id="20" name="TextBox 19"/>
          <p:cNvSpPr txBox="1"/>
          <p:nvPr/>
        </p:nvSpPr>
        <p:spPr>
          <a:xfrm>
            <a:off x="10192169" y="3894994"/>
            <a:ext cx="150683" cy="266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266" dirty="0">
                <a:solidFill>
                  <a:srgbClr val="000000"/>
                </a:solidFill>
                <a:sym typeface="Helvetica Light"/>
              </a:rPr>
              <a:t>a</a:t>
            </a:r>
          </a:p>
        </p:txBody>
      </p:sp>
      <p:sp>
        <p:nvSpPr>
          <p:cNvPr id="21" name="TextBox 20"/>
          <p:cNvSpPr txBox="1"/>
          <p:nvPr/>
        </p:nvSpPr>
        <p:spPr>
          <a:xfrm>
            <a:off x="10197071" y="4433824"/>
            <a:ext cx="157095" cy="266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266" dirty="0">
                <a:solidFill>
                  <a:srgbClr val="000000"/>
                </a:solidFill>
              </a:rPr>
              <a:t>b</a:t>
            </a:r>
            <a:endParaRPr lang="en-US" sz="1266" dirty="0">
              <a:solidFill>
                <a:srgbClr val="000000"/>
              </a:solidFill>
              <a:sym typeface="Helvetica Light"/>
            </a:endParaRPr>
          </a:p>
        </p:txBody>
      </p:sp>
      <p:sp>
        <p:nvSpPr>
          <p:cNvPr id="22" name="TextBox 21"/>
          <p:cNvSpPr txBox="1"/>
          <p:nvPr/>
        </p:nvSpPr>
        <p:spPr>
          <a:xfrm>
            <a:off x="10192925" y="4955484"/>
            <a:ext cx="141065" cy="266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266" dirty="0">
                <a:solidFill>
                  <a:srgbClr val="000000"/>
                </a:solidFill>
              </a:rPr>
              <a:t>c</a:t>
            </a:r>
            <a:endParaRPr lang="en-US" sz="1266" dirty="0">
              <a:solidFill>
                <a:srgbClr val="000000"/>
              </a:solidFill>
              <a:sym typeface="Helvetica Light"/>
            </a:endParaRPr>
          </a:p>
        </p:txBody>
      </p:sp>
      <p:sp>
        <p:nvSpPr>
          <p:cNvPr id="23" name="TextBox 22"/>
          <p:cNvSpPr txBox="1"/>
          <p:nvPr/>
        </p:nvSpPr>
        <p:spPr>
          <a:xfrm>
            <a:off x="7290724" y="4436865"/>
            <a:ext cx="150683" cy="266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266" dirty="0">
                <a:solidFill>
                  <a:srgbClr val="000000"/>
                </a:solidFill>
                <a:sym typeface="Helvetica Light"/>
              </a:rPr>
              <a:t>a</a:t>
            </a:r>
          </a:p>
        </p:txBody>
      </p:sp>
      <p:pic>
        <p:nvPicPr>
          <p:cNvPr id="26" name="Picture 25">
            <a:extLst>
              <a:ext uri="{FF2B5EF4-FFF2-40B4-BE49-F238E27FC236}">
                <a16:creationId xmlns:a16="http://schemas.microsoft.com/office/drawing/2014/main" id="{CDE80812-3A42-C94D-AA26-833E7F82B4EE}"/>
              </a:ext>
            </a:extLst>
          </p:cNvPr>
          <p:cNvPicPr>
            <a:picLocks noChangeAspect="1"/>
          </p:cNvPicPr>
          <p:nvPr/>
        </p:nvPicPr>
        <p:blipFill>
          <a:blip r:embed="rId8"/>
          <a:stretch>
            <a:fillRect/>
          </a:stretch>
        </p:blipFill>
        <p:spPr>
          <a:xfrm>
            <a:off x="10067607" y="385323"/>
            <a:ext cx="2098705" cy="1185333"/>
          </a:xfrm>
          <a:prstGeom prst="rect">
            <a:avLst/>
          </a:prstGeom>
        </p:spPr>
      </p:pic>
      <p:pic>
        <p:nvPicPr>
          <p:cNvPr id="28" name="Picture 27">
            <a:extLst>
              <a:ext uri="{FF2B5EF4-FFF2-40B4-BE49-F238E27FC236}">
                <a16:creationId xmlns:a16="http://schemas.microsoft.com/office/drawing/2014/main" id="{D3AB7B79-476C-5F45-940C-11F78B5F845F}"/>
              </a:ext>
            </a:extLst>
          </p:cNvPr>
          <p:cNvPicPr>
            <a:picLocks noChangeAspect="1"/>
          </p:cNvPicPr>
          <p:nvPr/>
        </p:nvPicPr>
        <p:blipFill>
          <a:blip r:embed="rId9"/>
          <a:stretch>
            <a:fillRect/>
          </a:stretch>
        </p:blipFill>
        <p:spPr>
          <a:xfrm>
            <a:off x="11076970" y="4993098"/>
            <a:ext cx="881973" cy="881973"/>
          </a:xfrm>
          <a:prstGeom prst="rect">
            <a:avLst/>
          </a:prstGeom>
        </p:spPr>
      </p:pic>
      <p:sp>
        <p:nvSpPr>
          <p:cNvPr id="29" name="TextBox 28">
            <a:extLst>
              <a:ext uri="{FF2B5EF4-FFF2-40B4-BE49-F238E27FC236}">
                <a16:creationId xmlns:a16="http://schemas.microsoft.com/office/drawing/2014/main" id="{41529145-ACAF-854A-82F3-CAC2829770D3}"/>
              </a:ext>
            </a:extLst>
          </p:cNvPr>
          <p:cNvSpPr txBox="1"/>
          <p:nvPr/>
        </p:nvSpPr>
        <p:spPr>
          <a:xfrm>
            <a:off x="125162" y="231978"/>
            <a:ext cx="9739706" cy="477054"/>
          </a:xfrm>
          <a:prstGeom prst="rect">
            <a:avLst/>
          </a:prstGeom>
          <a:noFill/>
        </p:spPr>
        <p:txBody>
          <a:bodyPr wrap="square" rtlCol="0">
            <a:spAutoFit/>
          </a:bodyPr>
          <a:lstStyle/>
          <a:p>
            <a:r>
              <a:rPr lang="en-US" sz="2500" dirty="0">
                <a:solidFill>
                  <a:schemeClr val="bg2">
                    <a:lumMod val="50000"/>
                  </a:schemeClr>
                </a:solidFill>
                <a:latin typeface="Ayuthaya" charset="-34"/>
                <a:ea typeface="Ayuthaya" charset="-34"/>
                <a:cs typeface="Ayuthaya" charset="-34"/>
              </a:rPr>
              <a:t>dispel4py parallel stream-based dataflow system    </a:t>
            </a:r>
          </a:p>
        </p:txBody>
      </p:sp>
      <p:pic>
        <p:nvPicPr>
          <p:cNvPr id="30" name="Picture 2" descr="Image result for epcc">
            <a:extLst>
              <a:ext uri="{FF2B5EF4-FFF2-40B4-BE49-F238E27FC236}">
                <a16:creationId xmlns:a16="http://schemas.microsoft.com/office/drawing/2014/main" id="{FB417B8A-5892-CE43-B0DE-857CA7B62F8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8BBFAC75-9FA1-2E48-BE7F-9EC6A3940010}"/>
              </a:ext>
            </a:extLst>
          </p:cNvPr>
          <p:cNvSpPr/>
          <p:nvPr/>
        </p:nvSpPr>
        <p:spPr>
          <a:xfrm>
            <a:off x="262801" y="760332"/>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6372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4" grpId="0"/>
      <p:bldP spid="12" grpId="0"/>
      <p:bldP spid="15" grpId="0"/>
      <p:bldP spid="16" grpId="0"/>
      <p:bldP spid="17" grpId="0"/>
      <p:bldP spid="18" grpId="0"/>
      <p:bldP spid="19" grpId="0"/>
      <p:bldP spid="20" grpId="0"/>
      <p:bldP spid="21" grpId="0"/>
      <p:bldP spid="22"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993745" y="5687776"/>
            <a:ext cx="4176654" cy="1136439"/>
          </a:xfrm>
          <a:prstGeom prst="rect">
            <a:avLst/>
          </a:prstGeom>
        </p:spPr>
      </p:pic>
      <p:sp>
        <p:nvSpPr>
          <p:cNvPr id="74" name="TextBox 73"/>
          <p:cNvSpPr txBox="1"/>
          <p:nvPr/>
        </p:nvSpPr>
        <p:spPr>
          <a:xfrm>
            <a:off x="125163" y="231978"/>
            <a:ext cx="5140930" cy="477054"/>
          </a:xfrm>
          <a:prstGeom prst="rect">
            <a:avLst/>
          </a:prstGeom>
          <a:noFill/>
        </p:spPr>
        <p:txBody>
          <a:bodyPr wrap="square" rtlCol="0">
            <a:spAutoFit/>
          </a:bodyPr>
          <a:lstStyle/>
          <a:p>
            <a:r>
              <a:rPr lang="en-US" sz="2500" b="1" dirty="0">
                <a:solidFill>
                  <a:schemeClr val="bg2">
                    <a:lumMod val="50000"/>
                  </a:schemeClr>
                </a:solidFill>
                <a:latin typeface="Ayuthaya" charset="-34"/>
                <a:ea typeface="Ayuthaya" charset="-34"/>
                <a:cs typeface="Ayuthaya" charset="-34"/>
              </a:rPr>
              <a:t>Pegasus</a:t>
            </a:r>
            <a:r>
              <a:rPr lang="en-US" sz="2500" dirty="0">
                <a:solidFill>
                  <a:schemeClr val="bg2">
                    <a:lumMod val="50000"/>
                  </a:schemeClr>
                </a:solidFill>
                <a:latin typeface="Ayuthaya" charset="-34"/>
                <a:ea typeface="Ayuthaya" charset="-34"/>
                <a:cs typeface="Ayuthaya" charset="-34"/>
              </a:rPr>
              <a:t> workflow system </a:t>
            </a:r>
          </a:p>
        </p:txBody>
      </p:sp>
      <p:pic>
        <p:nvPicPr>
          <p:cNvPr id="65" name="Picture 6" descr="http://www.clker.com/cliparts/l/W/C/G/x/1/blue-gear-wheel-hi.png"/>
          <p:cNvPicPr>
            <a:picLocks noChangeAspect="1" noChangeArrowheads="1"/>
          </p:cNvPicPr>
          <p:nvPr/>
        </p:nvPicPr>
        <p:blipFill>
          <a:blip r:embed="rId4">
            <a:alphaModFix/>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357803">
            <a:off x="5026080" y="2345609"/>
            <a:ext cx="1671247" cy="1640607"/>
          </a:xfrm>
          <a:prstGeom prst="rect">
            <a:avLst/>
          </a:prstGeom>
          <a:noFill/>
          <a:extLst>
            <a:ext uri="{909E8E84-426E-40dd-AFC4-6F175D3DCCD1}">
              <a14:hiddenFill xmlns="" xmlns:a14="http://schemas.microsoft.com/office/drawing/2010/main">
                <a:solidFill>
                  <a:srgbClr val="FFFFFF"/>
                </a:solidFill>
              </a14:hiddenFill>
            </a:ext>
          </a:extLst>
        </p:spPr>
      </p:pic>
      <p:sp>
        <p:nvSpPr>
          <p:cNvPr id="66" name="Oval 65"/>
          <p:cNvSpPr/>
          <p:nvPr/>
        </p:nvSpPr>
        <p:spPr>
          <a:xfrm rot="1357803">
            <a:off x="5670276" y="2964471"/>
            <a:ext cx="417422" cy="417338"/>
          </a:xfrm>
          <a:prstGeom prst="ellipse">
            <a:avLst/>
          </a:prstGeom>
          <a:solidFill>
            <a:srgbClr val="5E8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2" descr="https://avatars3.githubusercontent.com/u/3019875?v=3&amp;s=400"/>
          <p:cNvPicPr>
            <a:picLocks noChangeAspect="1" noChangeArrowheads="1"/>
          </p:cNvPicPr>
          <p:nvPr/>
        </p:nvPicPr>
        <p:blipFill rotWithShape="1">
          <a:blip r:embed="rId5">
            <a:alphaModFix/>
            <a:duotone>
              <a:schemeClr val="bg2">
                <a:shade val="45000"/>
                <a:satMod val="135000"/>
              </a:schemeClr>
              <a:prstClr val="white"/>
            </a:duotone>
            <a:extLst>
              <a:ext uri="{28A0092B-C50C-407E-A947-70E740481C1C}">
                <a14:useLocalDpi xmlns:a14="http://schemas.microsoft.com/office/drawing/2010/main"/>
              </a:ext>
            </a:extLst>
          </a:blip>
          <a:srcRect/>
          <a:stretch/>
        </p:blipFill>
        <p:spPr bwMode="auto">
          <a:xfrm>
            <a:off x="5420544" y="2786383"/>
            <a:ext cx="916886" cy="759058"/>
          </a:xfrm>
          <a:prstGeom prst="rect">
            <a:avLst/>
          </a:prstGeom>
          <a:noFill/>
          <a:extLst>
            <a:ext uri="{909E8E84-426E-40dd-AFC4-6F175D3DCCD1}">
              <a14:hiddenFill xmlns="" xmlns:a14="http://schemas.microsoft.com/office/drawing/2010/main">
                <a:solidFill>
                  <a:srgbClr val="FFFFFF"/>
                </a:solidFill>
              </a14:hiddenFill>
            </a:ext>
          </a:extLst>
        </p:spPr>
      </p:pic>
      <p:sp>
        <p:nvSpPr>
          <p:cNvPr id="69" name="Oval 68"/>
          <p:cNvSpPr/>
          <p:nvPr/>
        </p:nvSpPr>
        <p:spPr>
          <a:xfrm>
            <a:off x="4797500" y="2108937"/>
            <a:ext cx="2128406" cy="2128406"/>
          </a:xfrm>
          <a:prstGeom prst="ellipse">
            <a:avLst/>
          </a:prstGeom>
          <a:noFill/>
          <a:ln w="3492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3828962" y="1395397"/>
            <a:ext cx="304803" cy="304803"/>
            <a:chOff x="3524160" y="2185417"/>
            <a:chExt cx="304803" cy="304803"/>
          </a:xfrm>
        </p:grpSpPr>
        <p:sp>
          <p:nvSpPr>
            <p:cNvPr id="71" name="Oval 70"/>
            <p:cNvSpPr/>
            <p:nvPr/>
          </p:nvSpPr>
          <p:spPr>
            <a:xfrm>
              <a:off x="3524160" y="2185417"/>
              <a:ext cx="304803" cy="304803"/>
            </a:xfrm>
            <a:prstGeom prst="ellipse">
              <a:avLst/>
            </a:prstGeom>
            <a:noFill/>
            <a:ln w="3492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3577680" y="2238936"/>
              <a:ext cx="197763" cy="197763"/>
            </a:xfrm>
            <a:prstGeom prst="ellipse">
              <a:avLst/>
            </a:prstGeom>
            <a:solidFill>
              <a:schemeClr val="accent1">
                <a:alpha val="55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3" name="Straight Connector 72"/>
          <p:cNvCxnSpPr>
            <a:stCxn id="71" idx="5"/>
            <a:endCxn id="69" idx="1"/>
          </p:cNvCxnSpPr>
          <p:nvPr/>
        </p:nvCxnSpPr>
        <p:spPr>
          <a:xfrm>
            <a:off x="4089128" y="1655563"/>
            <a:ext cx="1020070" cy="765072"/>
          </a:xfrm>
          <a:prstGeom prst="line">
            <a:avLst/>
          </a:prstGeom>
          <a:ln w="34925">
            <a:solidFill>
              <a:schemeClr val="tx2">
                <a:lumMod val="60000"/>
                <a:lumOff val="40000"/>
                <a:alpha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1455756" y="1314664"/>
            <a:ext cx="2256807" cy="369332"/>
          </a:xfrm>
          <a:prstGeom prst="rect">
            <a:avLst/>
          </a:prstGeom>
          <a:noFill/>
        </p:spPr>
        <p:txBody>
          <a:bodyPr wrap="square" rtlCol="0">
            <a:spAutoFit/>
          </a:bodyPr>
          <a:lstStyle/>
          <a:p>
            <a:pPr algn="r"/>
            <a:r>
              <a:rPr lang="en-US" i="1" dirty="0">
                <a:solidFill>
                  <a:schemeClr val="tx2">
                    <a:lumMod val="75000"/>
                  </a:schemeClr>
                </a:solidFill>
              </a:rPr>
              <a:t>Automation</a:t>
            </a:r>
          </a:p>
        </p:txBody>
      </p:sp>
      <p:sp>
        <p:nvSpPr>
          <p:cNvPr id="77" name="TextBox 76"/>
          <p:cNvSpPr txBox="1"/>
          <p:nvPr/>
        </p:nvSpPr>
        <p:spPr>
          <a:xfrm>
            <a:off x="103821" y="1658042"/>
            <a:ext cx="3712563" cy="1477328"/>
          </a:xfrm>
          <a:prstGeom prst="rect">
            <a:avLst/>
          </a:prstGeom>
          <a:noFill/>
        </p:spPr>
        <p:txBody>
          <a:bodyPr wrap="square" rtlCol="0">
            <a:spAutoFit/>
          </a:bodyPr>
          <a:lstStyle/>
          <a:p>
            <a:pPr algn="r"/>
            <a:r>
              <a:rPr lang="en-US" sz="1500" dirty="0">
                <a:solidFill>
                  <a:srgbClr val="1F4E79"/>
                </a:solidFill>
              </a:rPr>
              <a:t>Automates pipeline executions</a:t>
            </a:r>
          </a:p>
          <a:p>
            <a:pPr algn="r"/>
            <a:r>
              <a:rPr lang="en-US" sz="1500" b="1" dirty="0">
                <a:solidFill>
                  <a:srgbClr val="1F4E79"/>
                </a:solidFill>
              </a:rPr>
              <a:t>Parallel, distributed computations</a:t>
            </a:r>
          </a:p>
          <a:p>
            <a:pPr algn="r"/>
            <a:r>
              <a:rPr lang="en-US" sz="1500" b="1" dirty="0">
                <a:solidFill>
                  <a:srgbClr val="1F4E79"/>
                </a:solidFill>
              </a:rPr>
              <a:t>Automatically executes data transfers</a:t>
            </a:r>
          </a:p>
          <a:p>
            <a:pPr algn="r"/>
            <a:r>
              <a:rPr lang="en-US" sz="1500" b="1" dirty="0">
                <a:solidFill>
                  <a:srgbClr val="1F4E79"/>
                </a:solidFill>
              </a:rPr>
              <a:t>Heterogeneous resources</a:t>
            </a:r>
          </a:p>
          <a:p>
            <a:pPr algn="r"/>
            <a:r>
              <a:rPr lang="en-US" sz="1500" dirty="0">
                <a:solidFill>
                  <a:srgbClr val="1F4E79"/>
                </a:solidFill>
              </a:rPr>
              <a:t>Task-oriented model</a:t>
            </a:r>
          </a:p>
          <a:p>
            <a:pPr algn="r"/>
            <a:r>
              <a:rPr lang="en-US" sz="1500" b="1" dirty="0">
                <a:solidFill>
                  <a:srgbClr val="1F4E79"/>
                </a:solidFill>
              </a:rPr>
              <a:t>Application is seen as a black box</a:t>
            </a:r>
          </a:p>
        </p:txBody>
      </p:sp>
      <p:grpSp>
        <p:nvGrpSpPr>
          <p:cNvPr id="79" name="Group 78"/>
          <p:cNvGrpSpPr/>
          <p:nvPr/>
        </p:nvGrpSpPr>
        <p:grpSpPr>
          <a:xfrm>
            <a:off x="7370362" y="1616200"/>
            <a:ext cx="304803" cy="304803"/>
            <a:chOff x="3524160" y="2185417"/>
            <a:chExt cx="304803" cy="304803"/>
          </a:xfrm>
        </p:grpSpPr>
        <p:sp>
          <p:nvSpPr>
            <p:cNvPr id="80" name="Oval 79"/>
            <p:cNvSpPr/>
            <p:nvPr/>
          </p:nvSpPr>
          <p:spPr>
            <a:xfrm>
              <a:off x="3524160" y="2185417"/>
              <a:ext cx="304803" cy="304803"/>
            </a:xfrm>
            <a:prstGeom prst="ellipse">
              <a:avLst/>
            </a:prstGeom>
            <a:noFill/>
            <a:ln w="3492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3577680" y="2238936"/>
              <a:ext cx="197763" cy="197763"/>
            </a:xfrm>
            <a:prstGeom prst="ellipse">
              <a:avLst/>
            </a:prstGeom>
            <a:solidFill>
              <a:schemeClr val="accent1">
                <a:alpha val="55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5" name="Straight Connector 84"/>
          <p:cNvCxnSpPr>
            <a:stCxn id="80" idx="3"/>
            <a:endCxn id="69" idx="7"/>
          </p:cNvCxnSpPr>
          <p:nvPr/>
        </p:nvCxnSpPr>
        <p:spPr>
          <a:xfrm flipH="1">
            <a:off x="6614208" y="1876366"/>
            <a:ext cx="800791" cy="544269"/>
          </a:xfrm>
          <a:prstGeom prst="line">
            <a:avLst/>
          </a:prstGeom>
          <a:ln w="34925">
            <a:solidFill>
              <a:schemeClr val="tx2">
                <a:lumMod val="60000"/>
                <a:lumOff val="40000"/>
                <a:alpha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7650735" y="1583934"/>
            <a:ext cx="2256807" cy="369332"/>
          </a:xfrm>
          <a:prstGeom prst="rect">
            <a:avLst/>
          </a:prstGeom>
          <a:noFill/>
        </p:spPr>
        <p:txBody>
          <a:bodyPr wrap="square" rtlCol="0">
            <a:spAutoFit/>
          </a:bodyPr>
          <a:lstStyle/>
          <a:p>
            <a:r>
              <a:rPr lang="en-US" i="1" dirty="0">
                <a:solidFill>
                  <a:schemeClr val="tx2">
                    <a:lumMod val="75000"/>
                  </a:schemeClr>
                </a:solidFill>
              </a:rPr>
              <a:t>Debugging</a:t>
            </a:r>
          </a:p>
        </p:txBody>
      </p:sp>
      <p:sp>
        <p:nvSpPr>
          <p:cNvPr id="91" name="TextBox 90"/>
          <p:cNvSpPr txBox="1"/>
          <p:nvPr/>
        </p:nvSpPr>
        <p:spPr>
          <a:xfrm>
            <a:off x="7650735" y="1898743"/>
            <a:ext cx="4130205" cy="553998"/>
          </a:xfrm>
          <a:prstGeom prst="rect">
            <a:avLst/>
          </a:prstGeom>
          <a:noFill/>
        </p:spPr>
        <p:txBody>
          <a:bodyPr wrap="square" rtlCol="0">
            <a:spAutoFit/>
          </a:bodyPr>
          <a:lstStyle/>
          <a:p>
            <a:r>
              <a:rPr lang="en-US" sz="1500" dirty="0">
                <a:solidFill>
                  <a:srgbClr val="1F4E79"/>
                </a:solidFill>
              </a:rPr>
              <a:t>Workflow execution and job performance metrics</a:t>
            </a:r>
          </a:p>
          <a:p>
            <a:r>
              <a:rPr lang="en-US" sz="1500" b="1" dirty="0">
                <a:solidFill>
                  <a:srgbClr val="1F4E79"/>
                </a:solidFill>
              </a:rPr>
              <a:t>Real-time monitoring, graphs, provenance</a:t>
            </a:r>
          </a:p>
        </p:txBody>
      </p:sp>
      <p:grpSp>
        <p:nvGrpSpPr>
          <p:cNvPr id="92" name="Group 91"/>
          <p:cNvGrpSpPr/>
          <p:nvPr/>
        </p:nvGrpSpPr>
        <p:grpSpPr>
          <a:xfrm>
            <a:off x="7782061" y="4412816"/>
            <a:ext cx="304803" cy="304803"/>
            <a:chOff x="3524160" y="2185417"/>
            <a:chExt cx="304803" cy="304803"/>
          </a:xfrm>
        </p:grpSpPr>
        <p:sp>
          <p:nvSpPr>
            <p:cNvPr id="93" name="Oval 92"/>
            <p:cNvSpPr/>
            <p:nvPr/>
          </p:nvSpPr>
          <p:spPr>
            <a:xfrm>
              <a:off x="3524160" y="2185417"/>
              <a:ext cx="304803" cy="304803"/>
            </a:xfrm>
            <a:prstGeom prst="ellipse">
              <a:avLst/>
            </a:prstGeom>
            <a:noFill/>
            <a:ln w="3492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3577680" y="2238936"/>
              <a:ext cx="197763" cy="197763"/>
            </a:xfrm>
            <a:prstGeom prst="ellipse">
              <a:avLst/>
            </a:prstGeom>
            <a:solidFill>
              <a:schemeClr val="accent1">
                <a:alpha val="55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5" name="Straight Connector 94"/>
          <p:cNvCxnSpPr>
            <a:stCxn id="93" idx="1"/>
            <a:endCxn id="69" idx="5"/>
          </p:cNvCxnSpPr>
          <p:nvPr/>
        </p:nvCxnSpPr>
        <p:spPr>
          <a:xfrm flipH="1" flipV="1">
            <a:off x="6614208" y="3925645"/>
            <a:ext cx="1212490" cy="531808"/>
          </a:xfrm>
          <a:prstGeom prst="line">
            <a:avLst/>
          </a:prstGeom>
          <a:ln w="34925">
            <a:solidFill>
              <a:schemeClr val="tx2">
                <a:lumMod val="60000"/>
                <a:lumOff val="40000"/>
                <a:alpha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8126313" y="4396279"/>
            <a:ext cx="2256807" cy="369332"/>
          </a:xfrm>
          <a:prstGeom prst="rect">
            <a:avLst/>
          </a:prstGeom>
          <a:noFill/>
        </p:spPr>
        <p:txBody>
          <a:bodyPr wrap="square" rtlCol="0">
            <a:spAutoFit/>
          </a:bodyPr>
          <a:lstStyle/>
          <a:p>
            <a:r>
              <a:rPr lang="en-US" i="1" dirty="0" err="1">
                <a:solidFill>
                  <a:schemeClr val="tx2">
                    <a:lumMod val="75000"/>
                  </a:schemeClr>
                </a:solidFill>
              </a:rPr>
              <a:t>Optimisation</a:t>
            </a:r>
            <a:endParaRPr lang="en-US" i="1" dirty="0">
              <a:solidFill>
                <a:schemeClr val="tx2">
                  <a:lumMod val="75000"/>
                </a:schemeClr>
              </a:solidFill>
            </a:endParaRPr>
          </a:p>
        </p:txBody>
      </p:sp>
      <p:sp>
        <p:nvSpPr>
          <p:cNvPr id="98" name="TextBox 97"/>
          <p:cNvSpPr txBox="1"/>
          <p:nvPr/>
        </p:nvSpPr>
        <p:spPr>
          <a:xfrm>
            <a:off x="8126313" y="4733346"/>
            <a:ext cx="3846332" cy="553998"/>
          </a:xfrm>
          <a:prstGeom prst="rect">
            <a:avLst/>
          </a:prstGeom>
          <a:noFill/>
        </p:spPr>
        <p:txBody>
          <a:bodyPr wrap="square" rtlCol="0">
            <a:spAutoFit/>
          </a:bodyPr>
          <a:lstStyle/>
          <a:p>
            <a:r>
              <a:rPr lang="en-US" sz="1500" dirty="0">
                <a:solidFill>
                  <a:srgbClr val="1F4E79"/>
                </a:solidFill>
              </a:rPr>
              <a:t>Job clustering</a:t>
            </a:r>
          </a:p>
          <a:p>
            <a:r>
              <a:rPr lang="en-US" sz="1500" b="1" dirty="0">
                <a:solidFill>
                  <a:srgbClr val="1F4E79"/>
                </a:solidFill>
              </a:rPr>
              <a:t>Data cleanup</a:t>
            </a:r>
          </a:p>
        </p:txBody>
      </p:sp>
      <p:grpSp>
        <p:nvGrpSpPr>
          <p:cNvPr id="99" name="Group 98"/>
          <p:cNvGrpSpPr/>
          <p:nvPr/>
        </p:nvGrpSpPr>
        <p:grpSpPr>
          <a:xfrm>
            <a:off x="3407760" y="4428543"/>
            <a:ext cx="304803" cy="304803"/>
            <a:chOff x="3524160" y="2185417"/>
            <a:chExt cx="304803" cy="304803"/>
          </a:xfrm>
        </p:grpSpPr>
        <p:sp>
          <p:nvSpPr>
            <p:cNvPr id="100" name="Oval 99"/>
            <p:cNvSpPr/>
            <p:nvPr/>
          </p:nvSpPr>
          <p:spPr>
            <a:xfrm>
              <a:off x="3524160" y="2185417"/>
              <a:ext cx="304803" cy="304803"/>
            </a:xfrm>
            <a:prstGeom prst="ellipse">
              <a:avLst/>
            </a:prstGeom>
            <a:noFill/>
            <a:ln w="3492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3577680" y="2238936"/>
              <a:ext cx="197763" cy="197763"/>
            </a:xfrm>
            <a:prstGeom prst="ellipse">
              <a:avLst/>
            </a:prstGeom>
            <a:solidFill>
              <a:schemeClr val="accent1">
                <a:alpha val="55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2" name="Straight Connector 101"/>
          <p:cNvCxnSpPr>
            <a:stCxn id="100" idx="7"/>
            <a:endCxn id="69" idx="3"/>
          </p:cNvCxnSpPr>
          <p:nvPr/>
        </p:nvCxnSpPr>
        <p:spPr>
          <a:xfrm flipV="1">
            <a:off x="3667926" y="3925645"/>
            <a:ext cx="1441272" cy="547535"/>
          </a:xfrm>
          <a:prstGeom prst="line">
            <a:avLst/>
          </a:prstGeom>
          <a:ln w="34925">
            <a:solidFill>
              <a:schemeClr val="tx2">
                <a:lumMod val="60000"/>
                <a:lumOff val="40000"/>
                <a:alpha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1097655" y="4396279"/>
            <a:ext cx="2256807" cy="369332"/>
          </a:xfrm>
          <a:prstGeom prst="rect">
            <a:avLst/>
          </a:prstGeom>
          <a:noFill/>
        </p:spPr>
        <p:txBody>
          <a:bodyPr wrap="square" rtlCol="0">
            <a:spAutoFit/>
          </a:bodyPr>
          <a:lstStyle/>
          <a:p>
            <a:pPr algn="r"/>
            <a:r>
              <a:rPr lang="en-US" i="1" dirty="0">
                <a:solidFill>
                  <a:schemeClr val="tx2">
                    <a:lumMod val="75000"/>
                  </a:schemeClr>
                </a:solidFill>
              </a:rPr>
              <a:t>Recovery</a:t>
            </a:r>
          </a:p>
        </p:txBody>
      </p:sp>
      <p:sp>
        <p:nvSpPr>
          <p:cNvPr id="106" name="TextBox 105"/>
          <p:cNvSpPr txBox="1"/>
          <p:nvPr/>
        </p:nvSpPr>
        <p:spPr>
          <a:xfrm>
            <a:off x="103821" y="4672113"/>
            <a:ext cx="3250419" cy="1015663"/>
          </a:xfrm>
          <a:prstGeom prst="rect">
            <a:avLst/>
          </a:prstGeom>
          <a:noFill/>
        </p:spPr>
        <p:txBody>
          <a:bodyPr wrap="square" rtlCol="0">
            <a:spAutoFit/>
          </a:bodyPr>
          <a:lstStyle/>
          <a:p>
            <a:pPr algn="r"/>
            <a:r>
              <a:rPr lang="en-US" sz="1500" b="1" dirty="0">
                <a:solidFill>
                  <a:srgbClr val="1F4E79"/>
                </a:solidFill>
              </a:rPr>
              <a:t>Job failure detection</a:t>
            </a:r>
          </a:p>
          <a:p>
            <a:pPr algn="r"/>
            <a:r>
              <a:rPr lang="en-US" sz="1500" dirty="0">
                <a:solidFill>
                  <a:srgbClr val="1F4E79"/>
                </a:solidFill>
              </a:rPr>
              <a:t>Checkpoint Files</a:t>
            </a:r>
          </a:p>
          <a:p>
            <a:pPr algn="r"/>
            <a:r>
              <a:rPr lang="en-US" sz="1500" b="1" dirty="0">
                <a:solidFill>
                  <a:srgbClr val="1F4E79"/>
                </a:solidFill>
              </a:rPr>
              <a:t>Job Retry</a:t>
            </a:r>
          </a:p>
          <a:p>
            <a:pPr algn="r"/>
            <a:r>
              <a:rPr lang="en-US" sz="1500" dirty="0">
                <a:solidFill>
                  <a:srgbClr val="1F4E79"/>
                </a:solidFill>
              </a:rPr>
              <a:t>Rescue DAGs</a:t>
            </a:r>
          </a:p>
        </p:txBody>
      </p:sp>
      <p:sp>
        <p:nvSpPr>
          <p:cNvPr id="2" name="TextBox 1"/>
          <p:cNvSpPr txBox="1"/>
          <p:nvPr/>
        </p:nvSpPr>
        <p:spPr>
          <a:xfrm>
            <a:off x="9668932" y="4783956"/>
            <a:ext cx="2523067" cy="1292662"/>
          </a:xfrm>
          <a:prstGeom prst="rect">
            <a:avLst/>
          </a:prstGeom>
          <a:noFill/>
        </p:spPr>
        <p:txBody>
          <a:bodyPr wrap="square" rtlCol="0">
            <a:spAutoFit/>
          </a:bodyPr>
          <a:lstStyle/>
          <a:p>
            <a:pPr algn="r"/>
            <a:r>
              <a:rPr lang="en-US" sz="1500" dirty="0">
                <a:solidFill>
                  <a:schemeClr val="accent1">
                    <a:lumMod val="75000"/>
                  </a:schemeClr>
                </a:solidFill>
              </a:rPr>
              <a:t>LIGO project:</a:t>
            </a:r>
          </a:p>
          <a:p>
            <a:pPr algn="r"/>
            <a:r>
              <a:rPr lang="en-US" sz="1500" dirty="0">
                <a:solidFill>
                  <a:schemeClr val="accent1">
                    <a:lumMod val="75000"/>
                  </a:schemeClr>
                </a:solidFill>
              </a:rPr>
              <a:t> First </a:t>
            </a:r>
            <a:r>
              <a:rPr lang="en-US" sz="1500" b="1" dirty="0">
                <a:solidFill>
                  <a:schemeClr val="accent1">
                    <a:lumMod val="75000"/>
                  </a:schemeClr>
                </a:solidFill>
              </a:rPr>
              <a:t>detection of gravitational waves </a:t>
            </a:r>
            <a:r>
              <a:rPr lang="en-US" sz="1500" dirty="0">
                <a:solidFill>
                  <a:schemeClr val="accent1">
                    <a:lumMod val="75000"/>
                  </a:schemeClr>
                </a:solidFill>
              </a:rPr>
              <a:t>from colliding black holes</a:t>
            </a:r>
          </a:p>
          <a:p>
            <a:endParaRPr lang="en-US" dirty="0">
              <a:solidFill>
                <a:schemeClr val="accent1">
                  <a:lumMod val="75000"/>
                </a:schemeClr>
              </a:solidFill>
            </a:endParaRPr>
          </a:p>
        </p:txBody>
      </p:sp>
      <p:sp>
        <p:nvSpPr>
          <p:cNvPr id="36" name="TextBox 35"/>
          <p:cNvSpPr txBox="1"/>
          <p:nvPr/>
        </p:nvSpPr>
        <p:spPr>
          <a:xfrm>
            <a:off x="5461666" y="6488668"/>
            <a:ext cx="2054857" cy="338554"/>
          </a:xfrm>
          <a:prstGeom prst="rect">
            <a:avLst/>
          </a:prstGeom>
          <a:noFill/>
        </p:spPr>
        <p:txBody>
          <a:bodyPr wrap="none" rtlCol="0">
            <a:spAutoFit/>
          </a:bodyPr>
          <a:lstStyle/>
          <a:p>
            <a:r>
              <a:rPr lang="en-US" sz="1600" i="1" dirty="0">
                <a:solidFill>
                  <a:srgbClr val="1F4E79"/>
                </a:solidFill>
              </a:rPr>
              <a:t>http://</a:t>
            </a:r>
            <a:r>
              <a:rPr lang="en-US" sz="1600" i="1" dirty="0" err="1">
                <a:solidFill>
                  <a:srgbClr val="1F4E79"/>
                </a:solidFill>
              </a:rPr>
              <a:t>pegasus.isi.edu</a:t>
            </a:r>
            <a:endParaRPr lang="en-US" sz="1600" i="1" dirty="0">
              <a:solidFill>
                <a:srgbClr val="1F4E79"/>
              </a:solidFill>
            </a:endParaRPr>
          </a:p>
        </p:txBody>
      </p:sp>
      <p:pic>
        <p:nvPicPr>
          <p:cNvPr id="37" name="Picture 4" descr="pegasus_white_logo.png"/>
          <p:cNvPicPr>
            <a:picLocks noChangeAspect="1"/>
          </p:cNvPicPr>
          <p:nvPr/>
        </p:nvPicPr>
        <p:blipFill>
          <a:blip r:embed="rId6">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10925844" y="85088"/>
            <a:ext cx="1266156" cy="9902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Slide Number Placeholder 4"/>
          <p:cNvSpPr>
            <a:spLocks noGrp="1"/>
          </p:cNvSpPr>
          <p:nvPr>
            <p:ph type="sldNum" sz="quarter" idx="12"/>
          </p:nvPr>
        </p:nvSpPr>
        <p:spPr/>
        <p:txBody>
          <a:bodyPr/>
          <a:lstStyle/>
          <a:p>
            <a:fld id="{1999C883-41B7-2244-9D37-B3B53D78275E}" type="slidenum">
              <a:rPr lang="en-US" smtClean="0"/>
              <a:t>10</a:t>
            </a:fld>
            <a:endParaRPr lang="en-US"/>
          </a:p>
        </p:txBody>
      </p:sp>
      <p:sp>
        <p:nvSpPr>
          <p:cNvPr id="40" name="TextBox 39"/>
          <p:cNvSpPr txBox="1"/>
          <p:nvPr/>
        </p:nvSpPr>
        <p:spPr>
          <a:xfrm>
            <a:off x="941615" y="5759495"/>
            <a:ext cx="9718154" cy="400110"/>
          </a:xfrm>
          <a:prstGeom prst="rect">
            <a:avLst/>
          </a:prstGeom>
          <a:noFill/>
        </p:spPr>
        <p:txBody>
          <a:bodyPr wrap="square" rtlCol="0">
            <a:spAutoFit/>
          </a:bodyPr>
          <a:lstStyle/>
          <a:p>
            <a:r>
              <a:rPr lang="en-US" sz="2000" b="1" u="sng" dirty="0">
                <a:solidFill>
                  <a:schemeClr val="tx2">
                    <a:lumMod val="75000"/>
                  </a:schemeClr>
                </a:solidFill>
              </a:rPr>
              <a:t>Key-features</a:t>
            </a:r>
            <a:r>
              <a:rPr lang="en-US" sz="2000" dirty="0">
                <a:solidFill>
                  <a:schemeClr val="tx2">
                    <a:lumMod val="75000"/>
                  </a:schemeClr>
                </a:solidFill>
              </a:rPr>
              <a:t>: Automatic data movement, cleanup, heterogeneous  &amp; coordination </a:t>
            </a:r>
          </a:p>
        </p:txBody>
      </p:sp>
      <p:sp>
        <p:nvSpPr>
          <p:cNvPr id="38" name="Rectangle 37">
            <a:extLst>
              <a:ext uri="{FF2B5EF4-FFF2-40B4-BE49-F238E27FC236}">
                <a16:creationId xmlns:a16="http://schemas.microsoft.com/office/drawing/2014/main" id="{68C26F5B-F7F7-9747-A96F-2D2C92D95904}"/>
              </a:ext>
            </a:extLst>
          </p:cNvPr>
          <p:cNvSpPr/>
          <p:nvPr/>
        </p:nvSpPr>
        <p:spPr>
          <a:xfrm>
            <a:off x="262801" y="760332"/>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6577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p:cNvSpPr txBox="1"/>
          <p:nvPr/>
        </p:nvSpPr>
        <p:spPr>
          <a:xfrm>
            <a:off x="125162" y="231978"/>
            <a:ext cx="5511587" cy="477054"/>
          </a:xfrm>
          <a:prstGeom prst="rect">
            <a:avLst/>
          </a:prstGeom>
          <a:noFill/>
        </p:spPr>
        <p:txBody>
          <a:bodyPr wrap="square" rtlCol="0">
            <a:spAutoFit/>
          </a:bodyPr>
          <a:lstStyle/>
          <a:p>
            <a:r>
              <a:rPr lang="is-IS" sz="2500" b="1" dirty="0">
                <a:solidFill>
                  <a:schemeClr val="bg2">
                    <a:lumMod val="50000"/>
                  </a:schemeClr>
                </a:solidFill>
                <a:latin typeface="Ayuthaya" charset="-34"/>
                <a:ea typeface="Ayuthaya" charset="-34"/>
                <a:cs typeface="Ayuthaya" charset="-34"/>
              </a:rPr>
              <a:t>Complementary systems</a:t>
            </a:r>
            <a:endParaRPr lang="en-US" sz="2500" b="1" dirty="0">
              <a:solidFill>
                <a:schemeClr val="bg2">
                  <a:lumMod val="50000"/>
                </a:schemeClr>
              </a:solidFill>
              <a:latin typeface="Ayuthaya" charset="-34"/>
              <a:ea typeface="Ayuthaya" charset="-34"/>
              <a:cs typeface="Ayuthaya" charset="-34"/>
            </a:endParaRPr>
          </a:p>
        </p:txBody>
      </p:sp>
      <p:sp>
        <p:nvSpPr>
          <p:cNvPr id="62" name="Oval 61"/>
          <p:cNvSpPr/>
          <p:nvPr/>
        </p:nvSpPr>
        <p:spPr>
          <a:xfrm>
            <a:off x="2734617" y="2247109"/>
            <a:ext cx="380983" cy="380983"/>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1551843" y="3283308"/>
            <a:ext cx="380983" cy="380983"/>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2736577" y="3278654"/>
            <a:ext cx="380983" cy="380983"/>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3904104" y="3283306"/>
            <a:ext cx="380983" cy="380983"/>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Arrow Connector 83"/>
          <p:cNvCxnSpPr>
            <a:stCxn id="62" idx="4"/>
            <a:endCxn id="87" idx="7"/>
          </p:cNvCxnSpPr>
          <p:nvPr/>
        </p:nvCxnSpPr>
        <p:spPr>
          <a:xfrm flipH="1">
            <a:off x="1877032" y="2628092"/>
            <a:ext cx="1048077" cy="711010"/>
          </a:xfrm>
          <a:prstGeom prst="straightConnector1">
            <a:avLst/>
          </a:prstGeom>
          <a:ln w="28575">
            <a:solidFill>
              <a:schemeClr val="tx2">
                <a:lumMod val="60000"/>
                <a:lumOff val="40000"/>
                <a:alpha val="80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62" idx="4"/>
            <a:endCxn id="82" idx="0"/>
          </p:cNvCxnSpPr>
          <p:nvPr/>
        </p:nvCxnSpPr>
        <p:spPr>
          <a:xfrm>
            <a:off x="2925109" y="2628092"/>
            <a:ext cx="1960" cy="650562"/>
          </a:xfrm>
          <a:prstGeom prst="straightConnector1">
            <a:avLst/>
          </a:prstGeom>
          <a:ln w="28575">
            <a:solidFill>
              <a:schemeClr val="tx2">
                <a:lumMod val="60000"/>
                <a:lumOff val="40000"/>
                <a:alpha val="80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62" idx="4"/>
            <a:endCxn id="94" idx="0"/>
          </p:cNvCxnSpPr>
          <p:nvPr/>
        </p:nvCxnSpPr>
        <p:spPr>
          <a:xfrm>
            <a:off x="2925109" y="2628092"/>
            <a:ext cx="1169487" cy="655214"/>
          </a:xfrm>
          <a:prstGeom prst="straightConnector1">
            <a:avLst/>
          </a:prstGeom>
          <a:ln w="28575">
            <a:solidFill>
              <a:schemeClr val="tx2">
                <a:lumMod val="60000"/>
                <a:lumOff val="40000"/>
                <a:alpha val="8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92" name="Oval 91"/>
          <p:cNvSpPr/>
          <p:nvPr/>
        </p:nvSpPr>
        <p:spPr>
          <a:xfrm>
            <a:off x="2731082" y="4333862"/>
            <a:ext cx="380983" cy="380983"/>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Arrow Connector 93"/>
          <p:cNvCxnSpPr>
            <a:stCxn id="87" idx="4"/>
          </p:cNvCxnSpPr>
          <p:nvPr/>
        </p:nvCxnSpPr>
        <p:spPr>
          <a:xfrm>
            <a:off x="1742335" y="3664291"/>
            <a:ext cx="1179239" cy="669571"/>
          </a:xfrm>
          <a:prstGeom prst="straightConnector1">
            <a:avLst/>
          </a:prstGeom>
          <a:ln w="28575">
            <a:solidFill>
              <a:schemeClr val="tx2">
                <a:lumMod val="60000"/>
                <a:lumOff val="40000"/>
                <a:alpha val="80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82" idx="4"/>
          </p:cNvCxnSpPr>
          <p:nvPr/>
        </p:nvCxnSpPr>
        <p:spPr>
          <a:xfrm flipH="1">
            <a:off x="2921575" y="3659637"/>
            <a:ext cx="5494" cy="674225"/>
          </a:xfrm>
          <a:prstGeom prst="straightConnector1">
            <a:avLst/>
          </a:prstGeom>
          <a:ln w="28575">
            <a:solidFill>
              <a:schemeClr val="tx2">
                <a:lumMod val="60000"/>
                <a:lumOff val="40000"/>
                <a:alpha val="80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94" idx="4"/>
          </p:cNvCxnSpPr>
          <p:nvPr/>
        </p:nvCxnSpPr>
        <p:spPr>
          <a:xfrm flipH="1">
            <a:off x="2921574" y="3664289"/>
            <a:ext cx="1173022" cy="669573"/>
          </a:xfrm>
          <a:prstGeom prst="straightConnector1">
            <a:avLst/>
          </a:prstGeom>
          <a:ln w="28575">
            <a:solidFill>
              <a:schemeClr val="tx2">
                <a:lumMod val="60000"/>
                <a:lumOff val="40000"/>
                <a:alpha val="8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97" name="Oval 96"/>
          <p:cNvSpPr/>
          <p:nvPr/>
        </p:nvSpPr>
        <p:spPr>
          <a:xfrm>
            <a:off x="2739034" y="5266743"/>
            <a:ext cx="380983" cy="380983"/>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Arrow Connector 97"/>
          <p:cNvCxnSpPr>
            <a:endCxn id="97" idx="0"/>
          </p:cNvCxnSpPr>
          <p:nvPr/>
        </p:nvCxnSpPr>
        <p:spPr>
          <a:xfrm>
            <a:off x="2921574" y="4714845"/>
            <a:ext cx="7952" cy="551898"/>
          </a:xfrm>
          <a:prstGeom prst="straightConnector1">
            <a:avLst/>
          </a:prstGeom>
          <a:ln w="28575">
            <a:solidFill>
              <a:schemeClr val="tx2">
                <a:lumMod val="60000"/>
                <a:lumOff val="40000"/>
                <a:alpha val="8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99" name="Oval 98"/>
          <p:cNvSpPr/>
          <p:nvPr/>
        </p:nvSpPr>
        <p:spPr>
          <a:xfrm>
            <a:off x="2769398" y="2282830"/>
            <a:ext cx="307615" cy="307615"/>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1588526" y="3319989"/>
            <a:ext cx="307615" cy="307615"/>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2773260" y="3315335"/>
            <a:ext cx="307615" cy="307615"/>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3940787" y="3319988"/>
            <a:ext cx="307615" cy="307615"/>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2769398" y="4370545"/>
            <a:ext cx="307615" cy="307615"/>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2775717" y="5303427"/>
            <a:ext cx="307615" cy="307615"/>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2" descr="http://www.marketingfortravelexperts.com/wp-content/uploads/2014/05/black-right-arrow.png"/>
          <p:cNvPicPr>
            <a:picLocks noChangeAspect="1" noChangeArrowheads="1"/>
          </p:cNvPicPr>
          <p:nvPr/>
        </p:nvPicPr>
        <p:blipFill>
          <a:blip r:embed="rId3">
            <a:duotone>
              <a:schemeClr val="accent5">
                <a:shade val="45000"/>
                <a:satMod val="135000"/>
              </a:schemeClr>
              <a:prstClr val="white"/>
            </a:duotone>
            <a:alphaModFix amt="70000"/>
            <a:extLst>
              <a:ext uri="{28A0092B-C50C-407E-A947-70E740481C1C}">
                <a14:useLocalDpi xmlns:a14="http://schemas.microsoft.com/office/drawing/2010/main"/>
              </a:ext>
            </a:extLst>
          </a:blip>
          <a:srcRect/>
          <a:stretch>
            <a:fillRect/>
          </a:stretch>
        </p:blipFill>
        <p:spPr bwMode="auto">
          <a:xfrm rot="13590544" flipH="1" flipV="1">
            <a:off x="1667950" y="2395821"/>
            <a:ext cx="677401" cy="173783"/>
          </a:xfrm>
          <a:prstGeom prst="rect">
            <a:avLst/>
          </a:prstGeom>
          <a:noFill/>
          <a:extLst>
            <a:ext uri="{909E8E84-426E-40dd-AFC4-6F175D3DCCD1}">
              <a14:hiddenFill xmlns="" xmlns:a14="http://schemas.microsoft.com/office/drawing/2010/main">
                <a:solidFill>
                  <a:srgbClr val="FFFFFF"/>
                </a:solidFill>
              </a14:hiddenFill>
            </a:ext>
          </a:extLst>
        </p:spPr>
      </p:pic>
      <p:sp>
        <p:nvSpPr>
          <p:cNvPr id="107" name="TextBox 106"/>
          <p:cNvSpPr txBox="1"/>
          <p:nvPr/>
        </p:nvSpPr>
        <p:spPr>
          <a:xfrm>
            <a:off x="880370" y="2102455"/>
            <a:ext cx="873957" cy="369332"/>
          </a:xfrm>
          <a:prstGeom prst="rect">
            <a:avLst/>
          </a:prstGeom>
          <a:noFill/>
        </p:spPr>
        <p:txBody>
          <a:bodyPr wrap="none" rtlCol="0">
            <a:spAutoFit/>
          </a:bodyPr>
          <a:lstStyle/>
          <a:p>
            <a:r>
              <a:rPr lang="en-US" b="1" i="1" dirty="0">
                <a:solidFill>
                  <a:srgbClr val="59758A"/>
                </a:solidFill>
                <a:latin typeface="Ayuthaya" charset="-34"/>
                <a:ea typeface="Ayuthaya" charset="-34"/>
                <a:cs typeface="Ayuthaya" charset="-34"/>
              </a:rPr>
              <a:t>files</a:t>
            </a:r>
          </a:p>
        </p:txBody>
      </p:sp>
      <p:pic>
        <p:nvPicPr>
          <p:cNvPr id="108" name="Picture 2" descr="http://www.marketingfortravelexperts.com/wp-content/uploads/2014/05/black-right-arrow.png"/>
          <p:cNvPicPr>
            <a:picLocks noChangeAspect="1" noChangeArrowheads="1"/>
          </p:cNvPicPr>
          <p:nvPr/>
        </p:nvPicPr>
        <p:blipFill>
          <a:blip r:embed="rId3">
            <a:alphaModFix amt="70000"/>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8287567" flipH="1" flipV="1">
            <a:off x="900154" y="3741766"/>
            <a:ext cx="677401" cy="187995"/>
          </a:xfrm>
          <a:prstGeom prst="rect">
            <a:avLst/>
          </a:prstGeom>
          <a:noFill/>
          <a:extLst>
            <a:ext uri="{909E8E84-426E-40dd-AFC4-6F175D3DCCD1}">
              <a14:hiddenFill xmlns="" xmlns:a14="http://schemas.microsoft.com/office/drawing/2010/main">
                <a:solidFill>
                  <a:srgbClr val="FFFFFF"/>
                </a:solidFill>
              </a14:hiddenFill>
            </a:ext>
          </a:extLst>
        </p:spPr>
      </p:pic>
      <p:sp>
        <p:nvSpPr>
          <p:cNvPr id="109" name="TextBox 108"/>
          <p:cNvSpPr txBox="1"/>
          <p:nvPr/>
        </p:nvSpPr>
        <p:spPr>
          <a:xfrm>
            <a:off x="245277" y="4131836"/>
            <a:ext cx="1701107" cy="369332"/>
          </a:xfrm>
          <a:prstGeom prst="rect">
            <a:avLst/>
          </a:prstGeom>
          <a:noFill/>
        </p:spPr>
        <p:txBody>
          <a:bodyPr wrap="none" rtlCol="0">
            <a:spAutoFit/>
          </a:bodyPr>
          <a:lstStyle/>
          <a:p>
            <a:r>
              <a:rPr lang="en-US" b="1" i="1" dirty="0">
                <a:solidFill>
                  <a:schemeClr val="accent2">
                    <a:lumMod val="75000"/>
                  </a:schemeClr>
                </a:solidFill>
                <a:latin typeface="Ayuthaya" charset="-34"/>
                <a:ea typeface="Ayuthaya" charset="-34"/>
                <a:cs typeface="Ayuthaya" charset="-34"/>
              </a:rPr>
              <a:t>parallelism</a:t>
            </a:r>
          </a:p>
        </p:txBody>
      </p:sp>
      <p:sp>
        <p:nvSpPr>
          <p:cNvPr id="15" name="Rounded Rectangle 14"/>
          <p:cNvSpPr/>
          <p:nvPr/>
        </p:nvSpPr>
        <p:spPr>
          <a:xfrm>
            <a:off x="2168483" y="2825863"/>
            <a:ext cx="344706" cy="337127"/>
          </a:xfrm>
          <a:prstGeom prst="roundRect">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http://frc-events.firstinspires.org/Images/FTC/textfile_icon.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20013" y="2868386"/>
            <a:ext cx="252201" cy="252201"/>
          </a:xfrm>
          <a:prstGeom prst="rect">
            <a:avLst/>
          </a:prstGeom>
          <a:noFill/>
          <a:extLst>
            <a:ext uri="{909E8E84-426E-40dd-AFC4-6F175D3DCCD1}">
              <a14:hiddenFill xmlns="" xmlns:a14="http://schemas.microsoft.com/office/drawing/2010/main">
                <a:solidFill>
                  <a:srgbClr val="FFFFFF"/>
                </a:solidFill>
              </a14:hiddenFill>
            </a:ext>
          </a:extLst>
        </p:spPr>
      </p:pic>
      <p:sp>
        <p:nvSpPr>
          <p:cNvPr id="124" name="Rounded Rectangle 123"/>
          <p:cNvSpPr/>
          <p:nvPr/>
        </p:nvSpPr>
        <p:spPr>
          <a:xfrm>
            <a:off x="2751895" y="2770055"/>
            <a:ext cx="344706" cy="337127"/>
          </a:xfrm>
          <a:prstGeom prst="roundRect">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Picture 124" descr="http://frc-events.firstinspires.org/Images/FTC/textfile_icon.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03425" y="2812578"/>
            <a:ext cx="252201" cy="252201"/>
          </a:xfrm>
          <a:prstGeom prst="rect">
            <a:avLst/>
          </a:prstGeom>
          <a:noFill/>
          <a:extLst>
            <a:ext uri="{909E8E84-426E-40dd-AFC4-6F175D3DCCD1}">
              <a14:hiddenFill xmlns="" xmlns:a14="http://schemas.microsoft.com/office/drawing/2010/main">
                <a:solidFill>
                  <a:srgbClr val="FFFFFF"/>
                </a:solidFill>
              </a14:hiddenFill>
            </a:ext>
          </a:extLst>
        </p:spPr>
      </p:pic>
      <p:sp>
        <p:nvSpPr>
          <p:cNvPr id="126" name="Rounded Rectangle 125"/>
          <p:cNvSpPr/>
          <p:nvPr/>
        </p:nvSpPr>
        <p:spPr>
          <a:xfrm>
            <a:off x="3336283" y="2825863"/>
            <a:ext cx="344706" cy="337127"/>
          </a:xfrm>
          <a:prstGeom prst="roundRect">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7" name="Picture 126" descr="http://frc-events.firstinspires.org/Images/FTC/textfile_icon.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387813" y="2868386"/>
            <a:ext cx="252201" cy="252201"/>
          </a:xfrm>
          <a:prstGeom prst="rect">
            <a:avLst/>
          </a:prstGeom>
          <a:noFill/>
          <a:extLst>
            <a:ext uri="{909E8E84-426E-40dd-AFC4-6F175D3DCCD1}">
              <a14:hiddenFill xmlns="" xmlns:a14="http://schemas.microsoft.com/office/drawing/2010/main">
                <a:solidFill>
                  <a:srgbClr val="FFFFFF"/>
                </a:solidFill>
              </a14:hiddenFill>
            </a:ext>
          </a:extLst>
        </p:spPr>
      </p:pic>
      <p:sp>
        <p:nvSpPr>
          <p:cNvPr id="128" name="Rounded Rectangle 127"/>
          <p:cNvSpPr/>
          <p:nvPr/>
        </p:nvSpPr>
        <p:spPr>
          <a:xfrm>
            <a:off x="2749850" y="3745339"/>
            <a:ext cx="344706" cy="337127"/>
          </a:xfrm>
          <a:prstGeom prst="roundRect">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Picture 128" descr="http://frc-events.firstinspires.org/Images/FTC/textfile_icon.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01380" y="3787862"/>
            <a:ext cx="252201" cy="252201"/>
          </a:xfrm>
          <a:prstGeom prst="rect">
            <a:avLst/>
          </a:prstGeom>
          <a:noFill/>
          <a:extLst>
            <a:ext uri="{909E8E84-426E-40dd-AFC4-6F175D3DCCD1}">
              <a14:hiddenFill xmlns="" xmlns:a14="http://schemas.microsoft.com/office/drawing/2010/main">
                <a:solidFill>
                  <a:srgbClr val="FFFFFF"/>
                </a:solidFill>
              </a14:hiddenFill>
            </a:ext>
          </a:extLst>
        </p:spPr>
      </p:pic>
      <p:sp>
        <p:nvSpPr>
          <p:cNvPr id="130" name="Rounded Rectangle 129"/>
          <p:cNvSpPr/>
          <p:nvPr/>
        </p:nvSpPr>
        <p:spPr>
          <a:xfrm>
            <a:off x="3439117" y="3794232"/>
            <a:ext cx="344706" cy="337127"/>
          </a:xfrm>
          <a:prstGeom prst="roundRect">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 name="Picture 130" descr="http://frc-events.firstinspires.org/Images/FTC/textfile_icon.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490647" y="3836755"/>
            <a:ext cx="252201" cy="252201"/>
          </a:xfrm>
          <a:prstGeom prst="rect">
            <a:avLst/>
          </a:prstGeom>
          <a:noFill/>
          <a:extLst>
            <a:ext uri="{909E8E84-426E-40dd-AFC4-6F175D3DCCD1}">
              <a14:hiddenFill xmlns="" xmlns:a14="http://schemas.microsoft.com/office/drawing/2010/main">
                <a:solidFill>
                  <a:srgbClr val="FFFFFF"/>
                </a:solidFill>
              </a14:hiddenFill>
            </a:ext>
          </a:extLst>
        </p:spPr>
      </p:pic>
      <p:sp>
        <p:nvSpPr>
          <p:cNvPr id="132" name="Rounded Rectangle 131"/>
          <p:cNvSpPr/>
          <p:nvPr/>
        </p:nvSpPr>
        <p:spPr>
          <a:xfrm>
            <a:off x="2079852" y="3795026"/>
            <a:ext cx="344706" cy="337127"/>
          </a:xfrm>
          <a:prstGeom prst="roundRect">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Picture 132" descr="http://frc-events.firstinspires.org/Images/FTC/textfile_icon.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131382" y="3837549"/>
            <a:ext cx="252201" cy="252201"/>
          </a:xfrm>
          <a:prstGeom prst="rect">
            <a:avLst/>
          </a:prstGeom>
          <a:noFill/>
          <a:extLst>
            <a:ext uri="{909E8E84-426E-40dd-AFC4-6F175D3DCCD1}">
              <a14:hiddenFill xmlns="" xmlns:a14="http://schemas.microsoft.com/office/drawing/2010/main">
                <a:solidFill>
                  <a:srgbClr val="FFFFFF"/>
                </a:solidFill>
              </a14:hiddenFill>
            </a:ext>
          </a:extLst>
        </p:spPr>
      </p:pic>
      <p:sp>
        <p:nvSpPr>
          <p:cNvPr id="134" name="Rounded Rectangle 133"/>
          <p:cNvSpPr/>
          <p:nvPr/>
        </p:nvSpPr>
        <p:spPr>
          <a:xfrm>
            <a:off x="2751128" y="4771141"/>
            <a:ext cx="344706" cy="337127"/>
          </a:xfrm>
          <a:prstGeom prst="roundRect">
            <a:avLst/>
          </a:prstGeom>
          <a:solidFill>
            <a:schemeClr val="bg1"/>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Picture 134" descr="http://frc-events.firstinspires.org/Images/FTC/textfile_icon.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02658" y="4813664"/>
            <a:ext cx="252201" cy="252201"/>
          </a:xfrm>
          <a:prstGeom prst="rect">
            <a:avLst/>
          </a:prstGeom>
          <a:noFill/>
          <a:extLst>
            <a:ext uri="{909E8E84-426E-40dd-AFC4-6F175D3DCCD1}">
              <a14:hiddenFill xmlns="" xmlns:a14="http://schemas.microsoft.com/office/drawing/2010/main">
                <a:solidFill>
                  <a:srgbClr val="FFFFFF"/>
                </a:solidFill>
              </a14:hiddenFill>
            </a:ext>
          </a:extLst>
        </p:spPr>
      </p:pic>
      <p:sp>
        <p:nvSpPr>
          <p:cNvPr id="136" name="TextBox 135"/>
          <p:cNvSpPr txBox="1"/>
          <p:nvPr/>
        </p:nvSpPr>
        <p:spPr>
          <a:xfrm>
            <a:off x="3230904" y="4813664"/>
            <a:ext cx="1855609" cy="584776"/>
          </a:xfrm>
          <a:prstGeom prst="rect">
            <a:avLst/>
          </a:prstGeom>
          <a:noFill/>
        </p:spPr>
        <p:txBody>
          <a:bodyPr wrap="none" rtlCol="0">
            <a:spAutoFit/>
          </a:bodyPr>
          <a:lstStyle/>
          <a:p>
            <a:r>
              <a:rPr lang="en-US" sz="1600" b="1" i="1" dirty="0">
                <a:solidFill>
                  <a:srgbClr val="659C42"/>
                </a:solidFill>
                <a:latin typeface="Ayuthaya" charset="-34"/>
                <a:ea typeface="Ayuthaya" charset="-34"/>
                <a:cs typeface="Ayuthaya" charset="-34"/>
              </a:rPr>
              <a:t>heterogeneous </a:t>
            </a:r>
          </a:p>
          <a:p>
            <a:r>
              <a:rPr lang="en-US" sz="1600" b="1" i="1" dirty="0">
                <a:solidFill>
                  <a:srgbClr val="659C42"/>
                </a:solidFill>
                <a:latin typeface="Ayuthaya" charset="-34"/>
                <a:ea typeface="Ayuthaya" charset="-34"/>
                <a:cs typeface="Ayuthaya" charset="-34"/>
              </a:rPr>
              <a:t>execution</a:t>
            </a:r>
          </a:p>
        </p:txBody>
      </p:sp>
      <p:pic>
        <p:nvPicPr>
          <p:cNvPr id="139" name="Picture 2" descr="http://www.marketingfortravelexperts.com/wp-content/uploads/2014/05/black-right-arrow.png"/>
          <p:cNvPicPr>
            <a:picLocks noChangeAspect="1" noChangeArrowheads="1"/>
          </p:cNvPicPr>
          <p:nvPr/>
        </p:nvPicPr>
        <p:blipFill>
          <a:blip r:embed="rId3">
            <a:alphaModFix amt="70000"/>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314445" flipH="1">
            <a:off x="3219036" y="4531827"/>
            <a:ext cx="677401" cy="188186"/>
          </a:xfrm>
          <a:prstGeom prst="rect">
            <a:avLst/>
          </a:prstGeom>
          <a:noFill/>
          <a:extLst>
            <a:ext uri="{909E8E84-426E-40dd-AFC4-6F175D3DCCD1}">
              <a14:hiddenFill xmlns="" xmlns:a14="http://schemas.microsoft.com/office/drawing/2010/main">
                <a:solidFill>
                  <a:srgbClr val="FFFFFF"/>
                </a:solidFill>
              </a14:hiddenFill>
            </a:ext>
          </a:extLst>
        </p:spPr>
      </p:pic>
      <p:sp>
        <p:nvSpPr>
          <p:cNvPr id="169" name="Oval 168"/>
          <p:cNvSpPr/>
          <p:nvPr/>
        </p:nvSpPr>
        <p:spPr>
          <a:xfrm>
            <a:off x="8820739" y="2242456"/>
            <a:ext cx="380983" cy="380983"/>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p:cNvSpPr/>
          <p:nvPr/>
        </p:nvSpPr>
        <p:spPr>
          <a:xfrm>
            <a:off x="7637965" y="3278655"/>
            <a:ext cx="380983" cy="380983"/>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p:cNvSpPr/>
          <p:nvPr/>
        </p:nvSpPr>
        <p:spPr>
          <a:xfrm>
            <a:off x="8822699" y="3274001"/>
            <a:ext cx="380983" cy="380983"/>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p:cNvSpPr/>
          <p:nvPr/>
        </p:nvSpPr>
        <p:spPr>
          <a:xfrm>
            <a:off x="9990226" y="3278653"/>
            <a:ext cx="380983" cy="380983"/>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3" name="Straight Arrow Connector 172"/>
          <p:cNvCxnSpPr>
            <a:stCxn id="169" idx="3"/>
          </p:cNvCxnSpPr>
          <p:nvPr/>
        </p:nvCxnSpPr>
        <p:spPr>
          <a:xfrm flipH="1">
            <a:off x="7963155" y="2567645"/>
            <a:ext cx="913378" cy="766804"/>
          </a:xfrm>
          <a:prstGeom prst="straightConnector1">
            <a:avLst/>
          </a:prstGeom>
          <a:ln w="57150">
            <a:solidFill>
              <a:schemeClr val="tx2">
                <a:lumMod val="60000"/>
                <a:lumOff val="40000"/>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74" name="Straight Arrow Connector 173"/>
          <p:cNvCxnSpPr/>
          <p:nvPr/>
        </p:nvCxnSpPr>
        <p:spPr>
          <a:xfrm>
            <a:off x="9011231" y="2623439"/>
            <a:ext cx="1960" cy="650562"/>
          </a:xfrm>
          <a:prstGeom prst="straightConnector1">
            <a:avLst/>
          </a:prstGeom>
          <a:ln w="57150">
            <a:solidFill>
              <a:schemeClr val="tx2">
                <a:lumMod val="60000"/>
                <a:lumOff val="40000"/>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a:stCxn id="169" idx="5"/>
          </p:cNvCxnSpPr>
          <p:nvPr/>
        </p:nvCxnSpPr>
        <p:spPr>
          <a:xfrm>
            <a:off x="9145928" y="2567645"/>
            <a:ext cx="1034790" cy="711008"/>
          </a:xfrm>
          <a:prstGeom prst="straightConnector1">
            <a:avLst/>
          </a:prstGeom>
          <a:ln w="57150">
            <a:solidFill>
              <a:schemeClr val="tx2">
                <a:lumMod val="60000"/>
                <a:lumOff val="40000"/>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76" name="Oval 175"/>
          <p:cNvSpPr/>
          <p:nvPr/>
        </p:nvSpPr>
        <p:spPr>
          <a:xfrm>
            <a:off x="8817204" y="4329209"/>
            <a:ext cx="380983" cy="380983"/>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7" name="Straight Arrow Connector 176"/>
          <p:cNvCxnSpPr>
            <a:endCxn id="176" idx="1"/>
          </p:cNvCxnSpPr>
          <p:nvPr/>
        </p:nvCxnSpPr>
        <p:spPr>
          <a:xfrm>
            <a:off x="7828457" y="3659638"/>
            <a:ext cx="1044541" cy="725365"/>
          </a:xfrm>
          <a:prstGeom prst="straightConnector1">
            <a:avLst/>
          </a:prstGeom>
          <a:ln w="57150">
            <a:solidFill>
              <a:schemeClr val="tx2">
                <a:lumMod val="60000"/>
                <a:lumOff val="40000"/>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78" name="Straight Arrow Connector 177"/>
          <p:cNvCxnSpPr/>
          <p:nvPr/>
        </p:nvCxnSpPr>
        <p:spPr>
          <a:xfrm flipH="1">
            <a:off x="9007697" y="3654984"/>
            <a:ext cx="5494" cy="674225"/>
          </a:xfrm>
          <a:prstGeom prst="straightConnector1">
            <a:avLst/>
          </a:prstGeom>
          <a:ln w="57150">
            <a:solidFill>
              <a:schemeClr val="tx2">
                <a:lumMod val="60000"/>
                <a:lumOff val="40000"/>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79" name="Straight Arrow Connector 178"/>
          <p:cNvCxnSpPr>
            <a:endCxn id="176" idx="7"/>
          </p:cNvCxnSpPr>
          <p:nvPr/>
        </p:nvCxnSpPr>
        <p:spPr>
          <a:xfrm flipH="1">
            <a:off x="9142393" y="3659636"/>
            <a:ext cx="1038325" cy="725367"/>
          </a:xfrm>
          <a:prstGeom prst="straightConnector1">
            <a:avLst/>
          </a:prstGeom>
          <a:ln w="57150">
            <a:solidFill>
              <a:schemeClr val="tx2">
                <a:lumMod val="60000"/>
                <a:lumOff val="40000"/>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80" name="Oval 179"/>
          <p:cNvSpPr/>
          <p:nvPr/>
        </p:nvSpPr>
        <p:spPr>
          <a:xfrm>
            <a:off x="8825156" y="5262090"/>
            <a:ext cx="380983" cy="380983"/>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1" name="Straight Arrow Connector 180"/>
          <p:cNvCxnSpPr/>
          <p:nvPr/>
        </p:nvCxnSpPr>
        <p:spPr>
          <a:xfrm>
            <a:off x="9007696" y="4710192"/>
            <a:ext cx="7952" cy="551898"/>
          </a:xfrm>
          <a:prstGeom prst="straightConnector1">
            <a:avLst/>
          </a:prstGeom>
          <a:ln w="57150">
            <a:solidFill>
              <a:schemeClr val="tx2">
                <a:lumMod val="60000"/>
                <a:lumOff val="40000"/>
                <a:alpha val="8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82" name="Oval 181"/>
          <p:cNvSpPr/>
          <p:nvPr/>
        </p:nvSpPr>
        <p:spPr>
          <a:xfrm>
            <a:off x="8855520" y="2278177"/>
            <a:ext cx="307615" cy="307615"/>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p:cNvSpPr/>
          <p:nvPr/>
        </p:nvSpPr>
        <p:spPr>
          <a:xfrm>
            <a:off x="7674648" y="3315336"/>
            <a:ext cx="307615" cy="307615"/>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p:cNvSpPr/>
          <p:nvPr/>
        </p:nvSpPr>
        <p:spPr>
          <a:xfrm>
            <a:off x="8859382" y="3310682"/>
            <a:ext cx="307615" cy="307615"/>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p:cNvSpPr/>
          <p:nvPr/>
        </p:nvSpPr>
        <p:spPr>
          <a:xfrm>
            <a:off x="10026909" y="3315335"/>
            <a:ext cx="307615" cy="307615"/>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p:cNvSpPr/>
          <p:nvPr/>
        </p:nvSpPr>
        <p:spPr>
          <a:xfrm>
            <a:off x="8855520" y="4365892"/>
            <a:ext cx="307615" cy="307615"/>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p:cNvSpPr/>
          <p:nvPr/>
        </p:nvSpPr>
        <p:spPr>
          <a:xfrm>
            <a:off x="8861839" y="5298774"/>
            <a:ext cx="307615" cy="307615"/>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8" name="Picture 2" descr="http://www.marketingfortravelexperts.com/wp-content/uploads/2014/05/black-right-arrow.png"/>
          <p:cNvPicPr>
            <a:picLocks noChangeAspect="1" noChangeArrowheads="1"/>
          </p:cNvPicPr>
          <p:nvPr/>
        </p:nvPicPr>
        <p:blipFill>
          <a:blip r:embed="rId3">
            <a:duotone>
              <a:schemeClr val="accent5">
                <a:shade val="45000"/>
                <a:satMod val="135000"/>
              </a:schemeClr>
              <a:prstClr val="white"/>
            </a:duotone>
            <a:alphaModFix amt="70000"/>
            <a:extLst>
              <a:ext uri="{28A0092B-C50C-407E-A947-70E740481C1C}">
                <a14:useLocalDpi xmlns:a14="http://schemas.microsoft.com/office/drawing/2010/main"/>
              </a:ext>
            </a:extLst>
          </a:blip>
          <a:srcRect/>
          <a:stretch>
            <a:fillRect/>
          </a:stretch>
        </p:blipFill>
        <p:spPr bwMode="auto">
          <a:xfrm rot="13590544" flipH="1" flipV="1">
            <a:off x="7684797" y="2391168"/>
            <a:ext cx="677401" cy="173783"/>
          </a:xfrm>
          <a:prstGeom prst="rect">
            <a:avLst/>
          </a:prstGeom>
          <a:noFill/>
          <a:extLst>
            <a:ext uri="{909E8E84-426E-40dd-AFC4-6F175D3DCCD1}">
              <a14:hiddenFill xmlns="" xmlns:a14="http://schemas.microsoft.com/office/drawing/2010/main">
                <a:solidFill>
                  <a:srgbClr val="FFFFFF"/>
                </a:solidFill>
              </a14:hiddenFill>
            </a:ext>
          </a:extLst>
        </p:spPr>
      </p:pic>
      <p:sp>
        <p:nvSpPr>
          <p:cNvPr id="189" name="TextBox 188"/>
          <p:cNvSpPr txBox="1"/>
          <p:nvPr/>
        </p:nvSpPr>
        <p:spPr>
          <a:xfrm>
            <a:off x="6634823" y="2083164"/>
            <a:ext cx="1149674" cy="369332"/>
          </a:xfrm>
          <a:prstGeom prst="rect">
            <a:avLst/>
          </a:prstGeom>
          <a:noFill/>
        </p:spPr>
        <p:txBody>
          <a:bodyPr wrap="none" rtlCol="0">
            <a:spAutoFit/>
          </a:bodyPr>
          <a:lstStyle/>
          <a:p>
            <a:r>
              <a:rPr lang="en-US" b="1" i="1" dirty="0">
                <a:solidFill>
                  <a:srgbClr val="59758A"/>
                </a:solidFill>
                <a:latin typeface="Ayuthaya" charset="-34"/>
                <a:ea typeface="Ayuthaya" charset="-34"/>
                <a:cs typeface="Ayuthaya" charset="-34"/>
              </a:rPr>
              <a:t>streams</a:t>
            </a:r>
          </a:p>
        </p:txBody>
      </p:sp>
      <p:pic>
        <p:nvPicPr>
          <p:cNvPr id="190" name="Picture 2" descr="http://www.marketingfortravelexperts.com/wp-content/uploads/2014/05/black-right-arrow.png"/>
          <p:cNvPicPr>
            <a:picLocks noChangeAspect="1" noChangeArrowheads="1"/>
          </p:cNvPicPr>
          <p:nvPr/>
        </p:nvPicPr>
        <p:blipFill>
          <a:blip r:embed="rId3">
            <a:alphaModFix amt="70000"/>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8287567" flipH="1" flipV="1">
            <a:off x="6986276" y="3737113"/>
            <a:ext cx="677401" cy="187995"/>
          </a:xfrm>
          <a:prstGeom prst="rect">
            <a:avLst/>
          </a:prstGeom>
          <a:noFill/>
          <a:extLst>
            <a:ext uri="{909E8E84-426E-40dd-AFC4-6F175D3DCCD1}">
              <a14:hiddenFill xmlns="" xmlns:a14="http://schemas.microsoft.com/office/drawing/2010/main">
                <a:solidFill>
                  <a:srgbClr val="FFFFFF"/>
                </a:solidFill>
              </a14:hiddenFill>
            </a:ext>
          </a:extLst>
        </p:spPr>
      </p:pic>
      <p:sp>
        <p:nvSpPr>
          <p:cNvPr id="191" name="TextBox 190"/>
          <p:cNvSpPr txBox="1"/>
          <p:nvPr/>
        </p:nvSpPr>
        <p:spPr>
          <a:xfrm>
            <a:off x="6331399" y="4127183"/>
            <a:ext cx="1701107" cy="369332"/>
          </a:xfrm>
          <a:prstGeom prst="rect">
            <a:avLst/>
          </a:prstGeom>
          <a:noFill/>
        </p:spPr>
        <p:txBody>
          <a:bodyPr wrap="none" rtlCol="0">
            <a:spAutoFit/>
          </a:bodyPr>
          <a:lstStyle/>
          <a:p>
            <a:r>
              <a:rPr lang="en-US" b="1" i="1" dirty="0">
                <a:solidFill>
                  <a:schemeClr val="accent2">
                    <a:lumMod val="75000"/>
                  </a:schemeClr>
                </a:solidFill>
                <a:latin typeface="Ayuthaya" charset="-34"/>
                <a:ea typeface="Ayuthaya" charset="-34"/>
                <a:cs typeface="Ayuthaya" charset="-34"/>
              </a:rPr>
              <a:t>concurrency</a:t>
            </a:r>
          </a:p>
        </p:txBody>
      </p:sp>
      <p:sp>
        <p:nvSpPr>
          <p:cNvPr id="208" name="TextBox 207"/>
          <p:cNvSpPr txBox="1"/>
          <p:nvPr/>
        </p:nvSpPr>
        <p:spPr>
          <a:xfrm>
            <a:off x="9317026" y="4809011"/>
            <a:ext cx="1609392" cy="584776"/>
          </a:xfrm>
          <a:prstGeom prst="rect">
            <a:avLst/>
          </a:prstGeom>
          <a:noFill/>
        </p:spPr>
        <p:txBody>
          <a:bodyPr wrap="none" rtlCol="0">
            <a:spAutoFit/>
          </a:bodyPr>
          <a:lstStyle/>
          <a:p>
            <a:r>
              <a:rPr lang="en-US" sz="1600" b="1" i="1" dirty="0">
                <a:solidFill>
                  <a:srgbClr val="659C42"/>
                </a:solidFill>
                <a:latin typeface="Ayuthaya" charset="-34"/>
                <a:ea typeface="Ayuthaya" charset="-34"/>
                <a:cs typeface="Ayuthaya" charset="-34"/>
              </a:rPr>
              <a:t>homogeneous </a:t>
            </a:r>
          </a:p>
          <a:p>
            <a:r>
              <a:rPr lang="en-US" sz="1600" b="1" i="1" dirty="0">
                <a:solidFill>
                  <a:srgbClr val="659C42"/>
                </a:solidFill>
                <a:latin typeface="Ayuthaya" charset="-34"/>
                <a:ea typeface="Ayuthaya" charset="-34"/>
                <a:cs typeface="Ayuthaya" charset="-34"/>
              </a:rPr>
              <a:t>execution</a:t>
            </a:r>
          </a:p>
        </p:txBody>
      </p:sp>
      <p:pic>
        <p:nvPicPr>
          <p:cNvPr id="210" name="Picture 2" descr="http://www.marketingfortravelexperts.com/wp-content/uploads/2014/05/black-right-arrow.png"/>
          <p:cNvPicPr>
            <a:picLocks noChangeAspect="1" noChangeArrowheads="1"/>
          </p:cNvPicPr>
          <p:nvPr/>
        </p:nvPicPr>
        <p:blipFill>
          <a:blip r:embed="rId3">
            <a:alphaModFix amt="70000"/>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314445" flipH="1">
            <a:off x="9305158" y="4527174"/>
            <a:ext cx="677401" cy="188186"/>
          </a:xfrm>
          <a:prstGeom prst="rect">
            <a:avLst/>
          </a:prstGeom>
          <a:noFill/>
          <a:extLst>
            <a:ext uri="{909E8E84-426E-40dd-AFC4-6F175D3DCCD1}">
              <a14:hiddenFill xmlns="" xmlns:a14="http://schemas.microsoft.com/office/drawing/2010/main">
                <a:solidFill>
                  <a:srgbClr val="FFFFFF"/>
                </a:solidFill>
              </a14:hiddenFill>
            </a:ext>
          </a:extLst>
        </p:spPr>
      </p:pic>
      <p:pic>
        <p:nvPicPr>
          <p:cNvPr id="5124" name="Picture 4" descr="http://wiki.activitystrea.ms/f/1268191536/icon-lg.png"/>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244297" y="2754145"/>
            <a:ext cx="338008" cy="338008"/>
          </a:xfrm>
          <a:prstGeom prst="rect">
            <a:avLst/>
          </a:prstGeom>
          <a:noFill/>
          <a:extLst>
            <a:ext uri="{909E8E84-426E-40dd-AFC4-6F175D3DCCD1}">
              <a14:hiddenFill xmlns="" xmlns:a14="http://schemas.microsoft.com/office/drawing/2010/main">
                <a:solidFill>
                  <a:srgbClr val="FFFFFF"/>
                </a:solidFill>
              </a14:hiddenFill>
            </a:ext>
          </a:extLst>
        </p:spPr>
      </p:pic>
      <p:pic>
        <p:nvPicPr>
          <p:cNvPr id="211" name="Picture 4" descr="http://wiki.activitystrea.ms/f/1268191536/icon-lg.png"/>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846642" y="2726143"/>
            <a:ext cx="338008" cy="338008"/>
          </a:xfrm>
          <a:prstGeom prst="rect">
            <a:avLst/>
          </a:prstGeom>
          <a:noFill/>
          <a:extLst>
            <a:ext uri="{909E8E84-426E-40dd-AFC4-6F175D3DCCD1}">
              <a14:hiddenFill xmlns="" xmlns:a14="http://schemas.microsoft.com/office/drawing/2010/main">
                <a:solidFill>
                  <a:srgbClr val="FFFFFF"/>
                </a:solidFill>
              </a14:hiddenFill>
            </a:ext>
          </a:extLst>
        </p:spPr>
      </p:pic>
      <p:pic>
        <p:nvPicPr>
          <p:cNvPr id="212" name="Picture 4" descr="http://wiki.activitystrea.ms/f/1268191536/icon-lg.png"/>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448987" y="2754145"/>
            <a:ext cx="338008" cy="338008"/>
          </a:xfrm>
          <a:prstGeom prst="rect">
            <a:avLst/>
          </a:prstGeom>
          <a:noFill/>
          <a:extLst>
            <a:ext uri="{909E8E84-426E-40dd-AFC4-6F175D3DCCD1}">
              <a14:hiddenFill xmlns="" xmlns:a14="http://schemas.microsoft.com/office/drawing/2010/main">
                <a:solidFill>
                  <a:srgbClr val="FFFFFF"/>
                </a:solidFill>
              </a14:hiddenFill>
            </a:ext>
          </a:extLst>
        </p:spPr>
      </p:pic>
      <p:pic>
        <p:nvPicPr>
          <p:cNvPr id="213" name="Picture 4" descr="http://wiki.activitystrea.ms/f/1268191536/icon-lg.png"/>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548538" y="3823092"/>
            <a:ext cx="338008" cy="338008"/>
          </a:xfrm>
          <a:prstGeom prst="rect">
            <a:avLst/>
          </a:prstGeom>
          <a:noFill/>
          <a:extLst>
            <a:ext uri="{909E8E84-426E-40dd-AFC4-6F175D3DCCD1}">
              <a14:hiddenFill xmlns="" xmlns:a14="http://schemas.microsoft.com/office/drawing/2010/main">
                <a:solidFill>
                  <a:srgbClr val="FFFFFF"/>
                </a:solidFill>
              </a14:hiddenFill>
            </a:ext>
          </a:extLst>
        </p:spPr>
      </p:pic>
      <p:pic>
        <p:nvPicPr>
          <p:cNvPr id="214" name="Picture 4" descr="http://wiki.activitystrea.ms/f/1268191536/icon-lg.png"/>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842085" y="3744898"/>
            <a:ext cx="338008" cy="338008"/>
          </a:xfrm>
          <a:prstGeom prst="rect">
            <a:avLst/>
          </a:prstGeom>
          <a:noFill/>
          <a:extLst>
            <a:ext uri="{909E8E84-426E-40dd-AFC4-6F175D3DCCD1}">
              <a14:hiddenFill xmlns="" xmlns:a14="http://schemas.microsoft.com/office/drawing/2010/main">
                <a:solidFill>
                  <a:srgbClr val="FFFFFF"/>
                </a:solidFill>
              </a14:hiddenFill>
            </a:ext>
          </a:extLst>
        </p:spPr>
      </p:pic>
      <p:pic>
        <p:nvPicPr>
          <p:cNvPr id="215" name="Picture 4" descr="http://wiki.activitystrea.ms/f/1268191536/icon-lg.png"/>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132001" y="3823092"/>
            <a:ext cx="338008" cy="338008"/>
          </a:xfrm>
          <a:prstGeom prst="rect">
            <a:avLst/>
          </a:prstGeom>
          <a:noFill/>
          <a:extLst>
            <a:ext uri="{909E8E84-426E-40dd-AFC4-6F175D3DCCD1}">
              <a14:hiddenFill xmlns="" xmlns:a14="http://schemas.microsoft.com/office/drawing/2010/main">
                <a:solidFill>
                  <a:srgbClr val="FFFFFF"/>
                </a:solidFill>
              </a14:hiddenFill>
            </a:ext>
          </a:extLst>
        </p:spPr>
      </p:pic>
      <p:pic>
        <p:nvPicPr>
          <p:cNvPr id="216" name="Picture 4" descr="http://wiki.activitystrea.ms/f/1268191536/icon-lg.png"/>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852338" y="4748418"/>
            <a:ext cx="338008" cy="338008"/>
          </a:xfrm>
          <a:prstGeom prst="rect">
            <a:avLst/>
          </a:prstGeom>
          <a:noFill/>
          <a:extLst>
            <a:ext uri="{909E8E84-426E-40dd-AFC4-6F175D3DCCD1}">
              <a14:hiddenFill xmlns="" xmlns:a14="http://schemas.microsoft.com/office/drawing/2010/main">
                <a:solidFill>
                  <a:srgbClr val="FFFFFF"/>
                </a:solidFill>
              </a14:hiddenFill>
            </a:ext>
          </a:extLst>
        </p:spPr>
      </p:pic>
      <p:pic>
        <p:nvPicPr>
          <p:cNvPr id="85" name="Picture 84"/>
          <p:cNvPicPr>
            <a:picLocks noChangeAspect="1"/>
          </p:cNvPicPr>
          <p:nvPr/>
        </p:nvPicPr>
        <p:blipFill>
          <a:blip r:embed="rId6"/>
          <a:stretch>
            <a:fillRect/>
          </a:stretch>
        </p:blipFill>
        <p:spPr>
          <a:xfrm>
            <a:off x="7839824" y="833518"/>
            <a:ext cx="2187085" cy="1235249"/>
          </a:xfrm>
          <a:prstGeom prst="rect">
            <a:avLst/>
          </a:prstGeom>
        </p:spPr>
      </p:pic>
      <p:pic>
        <p:nvPicPr>
          <p:cNvPr id="88" name="Picture 4" descr="pegasus_white_logo.png"/>
          <p:cNvPicPr>
            <a:picLocks noChangeAspect="1"/>
          </p:cNvPicPr>
          <p:nvPr/>
        </p:nvPicPr>
        <p:blipFill>
          <a:blip r:embed="rId7">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2279395" y="1006549"/>
            <a:ext cx="1293547" cy="10117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7" name="TextBox 76"/>
          <p:cNvSpPr txBox="1"/>
          <p:nvPr/>
        </p:nvSpPr>
        <p:spPr>
          <a:xfrm>
            <a:off x="2167013" y="5844722"/>
            <a:ext cx="1372793" cy="369332"/>
          </a:xfrm>
          <a:prstGeom prst="rect">
            <a:avLst/>
          </a:prstGeom>
          <a:noFill/>
        </p:spPr>
        <p:txBody>
          <a:bodyPr wrap="none" rtlCol="0">
            <a:spAutoFit/>
          </a:bodyPr>
          <a:lstStyle/>
          <a:p>
            <a:r>
              <a:rPr lang="en-US" b="1" i="1" dirty="0">
                <a:solidFill>
                  <a:schemeClr val="bg1">
                    <a:lumMod val="50000"/>
                  </a:schemeClr>
                </a:solidFill>
                <a:latin typeface="Ayuthaya" charset="-34"/>
                <a:ea typeface="Ayuthaya" charset="-34"/>
                <a:cs typeface="Ayuthaya" charset="-34"/>
              </a:rPr>
              <a:t>Task-flow</a:t>
            </a:r>
          </a:p>
        </p:txBody>
      </p:sp>
      <p:sp>
        <p:nvSpPr>
          <p:cNvPr id="78" name="TextBox 77"/>
          <p:cNvSpPr txBox="1"/>
          <p:nvPr/>
        </p:nvSpPr>
        <p:spPr>
          <a:xfrm>
            <a:off x="8319643" y="5878588"/>
            <a:ext cx="1372793" cy="369332"/>
          </a:xfrm>
          <a:prstGeom prst="rect">
            <a:avLst/>
          </a:prstGeom>
          <a:noFill/>
        </p:spPr>
        <p:txBody>
          <a:bodyPr wrap="none" rtlCol="0">
            <a:spAutoFit/>
          </a:bodyPr>
          <a:lstStyle/>
          <a:p>
            <a:r>
              <a:rPr lang="en-US" b="1" i="1" dirty="0">
                <a:solidFill>
                  <a:srgbClr val="7F7F7F"/>
                </a:solidFill>
                <a:latin typeface="Ayuthaya" charset="-34"/>
                <a:ea typeface="Ayuthaya" charset="-34"/>
                <a:cs typeface="Ayuthaya" charset="-34"/>
              </a:rPr>
              <a:t>Data-flow</a:t>
            </a:r>
          </a:p>
        </p:txBody>
      </p:sp>
      <p:sp>
        <p:nvSpPr>
          <p:cNvPr id="79" name="Rectangle 78"/>
          <p:cNvSpPr/>
          <p:nvPr/>
        </p:nvSpPr>
        <p:spPr>
          <a:xfrm>
            <a:off x="5591030" y="2335677"/>
            <a:ext cx="45719" cy="2093921"/>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p:cNvSpPr txBox="1"/>
          <p:nvPr/>
        </p:nvSpPr>
        <p:spPr>
          <a:xfrm>
            <a:off x="2667602" y="2234079"/>
            <a:ext cx="541810" cy="369332"/>
          </a:xfrm>
          <a:prstGeom prst="rect">
            <a:avLst/>
          </a:prstGeom>
          <a:noFill/>
        </p:spPr>
        <p:txBody>
          <a:bodyPr wrap="none" rtlCol="0">
            <a:spAutoFit/>
          </a:bodyPr>
          <a:lstStyle/>
          <a:p>
            <a:r>
              <a:rPr lang="en-US" b="1" i="1" dirty="0">
                <a:solidFill>
                  <a:srgbClr val="59758A"/>
                </a:solidFill>
                <a:latin typeface="Ayuthaya" charset="-34"/>
                <a:ea typeface="Ayuthaya" charset="-34"/>
                <a:cs typeface="Ayuthaya" charset="-34"/>
              </a:rPr>
              <a:t>t1</a:t>
            </a:r>
          </a:p>
        </p:txBody>
      </p:sp>
      <p:sp>
        <p:nvSpPr>
          <p:cNvPr id="91" name="TextBox 90"/>
          <p:cNvSpPr txBox="1"/>
          <p:nvPr/>
        </p:nvSpPr>
        <p:spPr>
          <a:xfrm>
            <a:off x="1479322" y="3270594"/>
            <a:ext cx="541810" cy="369332"/>
          </a:xfrm>
          <a:prstGeom prst="rect">
            <a:avLst/>
          </a:prstGeom>
          <a:noFill/>
        </p:spPr>
        <p:txBody>
          <a:bodyPr wrap="none" rtlCol="0">
            <a:spAutoFit/>
          </a:bodyPr>
          <a:lstStyle/>
          <a:p>
            <a:r>
              <a:rPr lang="en-US" b="1" i="1" dirty="0">
                <a:solidFill>
                  <a:srgbClr val="59758A"/>
                </a:solidFill>
                <a:latin typeface="Ayuthaya" charset="-34"/>
                <a:ea typeface="Ayuthaya" charset="-34"/>
                <a:cs typeface="Ayuthaya" charset="-34"/>
              </a:rPr>
              <a:t>t2</a:t>
            </a:r>
          </a:p>
        </p:txBody>
      </p:sp>
      <p:sp>
        <p:nvSpPr>
          <p:cNvPr id="93" name="TextBox 92"/>
          <p:cNvSpPr txBox="1"/>
          <p:nvPr/>
        </p:nvSpPr>
        <p:spPr>
          <a:xfrm>
            <a:off x="2676920" y="3290901"/>
            <a:ext cx="541810" cy="369332"/>
          </a:xfrm>
          <a:prstGeom prst="rect">
            <a:avLst/>
          </a:prstGeom>
          <a:noFill/>
        </p:spPr>
        <p:txBody>
          <a:bodyPr wrap="none" rtlCol="0">
            <a:spAutoFit/>
          </a:bodyPr>
          <a:lstStyle/>
          <a:p>
            <a:r>
              <a:rPr lang="en-US" b="1" i="1" dirty="0">
                <a:solidFill>
                  <a:srgbClr val="59758A"/>
                </a:solidFill>
                <a:latin typeface="Ayuthaya" charset="-34"/>
                <a:ea typeface="Ayuthaya" charset="-34"/>
                <a:cs typeface="Ayuthaya" charset="-34"/>
              </a:rPr>
              <a:t>t3</a:t>
            </a:r>
          </a:p>
        </p:txBody>
      </p:sp>
      <p:sp>
        <p:nvSpPr>
          <p:cNvPr id="101" name="TextBox 100"/>
          <p:cNvSpPr txBox="1"/>
          <p:nvPr/>
        </p:nvSpPr>
        <p:spPr>
          <a:xfrm>
            <a:off x="3834622" y="3267780"/>
            <a:ext cx="541810" cy="369332"/>
          </a:xfrm>
          <a:prstGeom prst="rect">
            <a:avLst/>
          </a:prstGeom>
          <a:noFill/>
        </p:spPr>
        <p:txBody>
          <a:bodyPr wrap="none" rtlCol="0">
            <a:spAutoFit/>
          </a:bodyPr>
          <a:lstStyle/>
          <a:p>
            <a:r>
              <a:rPr lang="en-US" b="1" i="1" dirty="0">
                <a:solidFill>
                  <a:srgbClr val="59758A"/>
                </a:solidFill>
                <a:latin typeface="Ayuthaya" charset="-34"/>
                <a:ea typeface="Ayuthaya" charset="-34"/>
                <a:cs typeface="Ayuthaya" charset="-34"/>
              </a:rPr>
              <a:t>t4</a:t>
            </a:r>
          </a:p>
        </p:txBody>
      </p:sp>
      <p:sp>
        <p:nvSpPr>
          <p:cNvPr id="110" name="TextBox 109"/>
          <p:cNvSpPr txBox="1"/>
          <p:nvPr/>
        </p:nvSpPr>
        <p:spPr>
          <a:xfrm>
            <a:off x="2655228" y="4319746"/>
            <a:ext cx="541810" cy="369332"/>
          </a:xfrm>
          <a:prstGeom prst="rect">
            <a:avLst/>
          </a:prstGeom>
          <a:noFill/>
        </p:spPr>
        <p:txBody>
          <a:bodyPr wrap="none" rtlCol="0">
            <a:spAutoFit/>
          </a:bodyPr>
          <a:lstStyle/>
          <a:p>
            <a:r>
              <a:rPr lang="en-US" b="1" i="1" dirty="0">
                <a:solidFill>
                  <a:srgbClr val="59758A"/>
                </a:solidFill>
                <a:latin typeface="Ayuthaya" charset="-34"/>
                <a:ea typeface="Ayuthaya" charset="-34"/>
                <a:cs typeface="Ayuthaya" charset="-34"/>
              </a:rPr>
              <a:t>t5</a:t>
            </a:r>
          </a:p>
        </p:txBody>
      </p:sp>
      <p:sp>
        <p:nvSpPr>
          <p:cNvPr id="111" name="TextBox 110"/>
          <p:cNvSpPr txBox="1"/>
          <p:nvPr/>
        </p:nvSpPr>
        <p:spPr>
          <a:xfrm>
            <a:off x="2662872" y="5269561"/>
            <a:ext cx="541810" cy="369332"/>
          </a:xfrm>
          <a:prstGeom prst="rect">
            <a:avLst/>
          </a:prstGeom>
          <a:noFill/>
        </p:spPr>
        <p:txBody>
          <a:bodyPr wrap="none" rtlCol="0">
            <a:spAutoFit/>
          </a:bodyPr>
          <a:lstStyle/>
          <a:p>
            <a:r>
              <a:rPr lang="en-US" b="1" i="1" dirty="0">
                <a:solidFill>
                  <a:srgbClr val="59758A"/>
                </a:solidFill>
                <a:latin typeface="Ayuthaya" charset="-34"/>
                <a:ea typeface="Ayuthaya" charset="-34"/>
                <a:cs typeface="Ayuthaya" charset="-34"/>
              </a:rPr>
              <a:t>t6</a:t>
            </a:r>
          </a:p>
        </p:txBody>
      </p:sp>
      <p:sp>
        <p:nvSpPr>
          <p:cNvPr id="112" name="TextBox 111"/>
          <p:cNvSpPr txBox="1"/>
          <p:nvPr/>
        </p:nvSpPr>
        <p:spPr>
          <a:xfrm>
            <a:off x="8732477" y="2248758"/>
            <a:ext cx="568741" cy="307777"/>
          </a:xfrm>
          <a:prstGeom prst="rect">
            <a:avLst/>
          </a:prstGeom>
          <a:noFill/>
        </p:spPr>
        <p:txBody>
          <a:bodyPr wrap="none" rtlCol="0">
            <a:spAutoFit/>
          </a:bodyPr>
          <a:lstStyle/>
          <a:p>
            <a:r>
              <a:rPr lang="en-US" sz="1400" b="1" i="1" dirty="0">
                <a:solidFill>
                  <a:srgbClr val="59758A"/>
                </a:solidFill>
                <a:latin typeface="Ayuthaya" charset="-34"/>
                <a:ea typeface="Ayuthaya" charset="-34"/>
                <a:cs typeface="Ayuthaya" charset="-34"/>
              </a:rPr>
              <a:t>Pe1</a:t>
            </a:r>
          </a:p>
        </p:txBody>
      </p:sp>
      <p:sp>
        <p:nvSpPr>
          <p:cNvPr id="113" name="TextBox 112"/>
          <p:cNvSpPr txBox="1"/>
          <p:nvPr/>
        </p:nvSpPr>
        <p:spPr>
          <a:xfrm>
            <a:off x="7550019" y="3281350"/>
            <a:ext cx="568741" cy="307777"/>
          </a:xfrm>
          <a:prstGeom prst="rect">
            <a:avLst/>
          </a:prstGeom>
          <a:noFill/>
        </p:spPr>
        <p:txBody>
          <a:bodyPr wrap="none" rtlCol="0">
            <a:spAutoFit/>
          </a:bodyPr>
          <a:lstStyle/>
          <a:p>
            <a:r>
              <a:rPr lang="en-US" sz="1400" b="1" i="1" dirty="0">
                <a:solidFill>
                  <a:srgbClr val="59758A"/>
                </a:solidFill>
                <a:latin typeface="Ayuthaya" charset="-34"/>
                <a:ea typeface="Ayuthaya" charset="-34"/>
                <a:cs typeface="Ayuthaya" charset="-34"/>
              </a:rPr>
              <a:t>Pe2</a:t>
            </a:r>
          </a:p>
        </p:txBody>
      </p:sp>
      <p:sp>
        <p:nvSpPr>
          <p:cNvPr id="114" name="TextBox 113"/>
          <p:cNvSpPr txBox="1"/>
          <p:nvPr/>
        </p:nvSpPr>
        <p:spPr>
          <a:xfrm>
            <a:off x="8749472" y="3298283"/>
            <a:ext cx="568741" cy="307777"/>
          </a:xfrm>
          <a:prstGeom prst="rect">
            <a:avLst/>
          </a:prstGeom>
          <a:noFill/>
        </p:spPr>
        <p:txBody>
          <a:bodyPr wrap="none" rtlCol="0">
            <a:spAutoFit/>
          </a:bodyPr>
          <a:lstStyle/>
          <a:p>
            <a:r>
              <a:rPr lang="en-US" sz="1400" b="1" i="1" dirty="0">
                <a:solidFill>
                  <a:srgbClr val="59758A"/>
                </a:solidFill>
                <a:latin typeface="Ayuthaya" charset="-34"/>
                <a:ea typeface="Ayuthaya" charset="-34"/>
                <a:cs typeface="Ayuthaya" charset="-34"/>
              </a:rPr>
              <a:t>Pe3</a:t>
            </a:r>
          </a:p>
        </p:txBody>
      </p:sp>
      <p:sp>
        <p:nvSpPr>
          <p:cNvPr id="115" name="TextBox 114"/>
          <p:cNvSpPr txBox="1"/>
          <p:nvPr/>
        </p:nvSpPr>
        <p:spPr>
          <a:xfrm>
            <a:off x="9918176" y="3297032"/>
            <a:ext cx="568741" cy="307777"/>
          </a:xfrm>
          <a:prstGeom prst="rect">
            <a:avLst/>
          </a:prstGeom>
          <a:noFill/>
        </p:spPr>
        <p:txBody>
          <a:bodyPr wrap="none" rtlCol="0">
            <a:spAutoFit/>
          </a:bodyPr>
          <a:lstStyle/>
          <a:p>
            <a:r>
              <a:rPr lang="en-US" sz="1400" b="1" i="1" dirty="0">
                <a:solidFill>
                  <a:srgbClr val="59758A"/>
                </a:solidFill>
                <a:latin typeface="Ayuthaya" charset="-34"/>
                <a:ea typeface="Ayuthaya" charset="-34"/>
                <a:cs typeface="Ayuthaya" charset="-34"/>
              </a:rPr>
              <a:t>Pe4</a:t>
            </a:r>
          </a:p>
        </p:txBody>
      </p:sp>
      <p:sp>
        <p:nvSpPr>
          <p:cNvPr id="116" name="TextBox 115"/>
          <p:cNvSpPr txBox="1"/>
          <p:nvPr/>
        </p:nvSpPr>
        <p:spPr>
          <a:xfrm>
            <a:off x="8733516" y="4347279"/>
            <a:ext cx="568741" cy="307777"/>
          </a:xfrm>
          <a:prstGeom prst="rect">
            <a:avLst/>
          </a:prstGeom>
          <a:noFill/>
        </p:spPr>
        <p:txBody>
          <a:bodyPr wrap="none" rtlCol="0">
            <a:spAutoFit/>
          </a:bodyPr>
          <a:lstStyle/>
          <a:p>
            <a:r>
              <a:rPr lang="en-US" sz="1400" b="1" i="1" dirty="0">
                <a:solidFill>
                  <a:srgbClr val="59758A"/>
                </a:solidFill>
                <a:latin typeface="Ayuthaya" charset="-34"/>
                <a:ea typeface="Ayuthaya" charset="-34"/>
                <a:cs typeface="Ayuthaya" charset="-34"/>
              </a:rPr>
              <a:t>Pe5</a:t>
            </a:r>
          </a:p>
        </p:txBody>
      </p:sp>
      <p:sp>
        <p:nvSpPr>
          <p:cNvPr id="117" name="TextBox 116"/>
          <p:cNvSpPr txBox="1"/>
          <p:nvPr/>
        </p:nvSpPr>
        <p:spPr>
          <a:xfrm>
            <a:off x="8749472" y="5297873"/>
            <a:ext cx="568741" cy="307777"/>
          </a:xfrm>
          <a:prstGeom prst="rect">
            <a:avLst/>
          </a:prstGeom>
          <a:noFill/>
        </p:spPr>
        <p:txBody>
          <a:bodyPr wrap="none" rtlCol="0">
            <a:spAutoFit/>
          </a:bodyPr>
          <a:lstStyle/>
          <a:p>
            <a:r>
              <a:rPr lang="en-US" sz="1400" b="1" i="1" dirty="0">
                <a:solidFill>
                  <a:srgbClr val="59758A"/>
                </a:solidFill>
                <a:latin typeface="Ayuthaya" charset="-34"/>
                <a:ea typeface="Ayuthaya" charset="-34"/>
                <a:cs typeface="Ayuthaya" charset="-34"/>
              </a:rPr>
              <a:t>Pe6</a:t>
            </a:r>
          </a:p>
        </p:txBody>
      </p:sp>
      <p:sp>
        <p:nvSpPr>
          <p:cNvPr id="118" name="TextBox 117"/>
          <p:cNvSpPr txBox="1"/>
          <p:nvPr/>
        </p:nvSpPr>
        <p:spPr>
          <a:xfrm>
            <a:off x="6463784" y="6339614"/>
            <a:ext cx="4012449" cy="307777"/>
          </a:xfrm>
          <a:prstGeom prst="rect">
            <a:avLst/>
          </a:prstGeom>
          <a:noFill/>
        </p:spPr>
        <p:txBody>
          <a:bodyPr wrap="none" rtlCol="0">
            <a:spAutoFit/>
          </a:bodyPr>
          <a:lstStyle/>
          <a:p>
            <a:r>
              <a:rPr lang="en-US" sz="1400" b="1" i="1" dirty="0">
                <a:solidFill>
                  <a:srgbClr val="59758A"/>
                </a:solidFill>
                <a:latin typeface="Ayuthaya" charset="-34"/>
                <a:ea typeface="Ayuthaya" charset="-34"/>
                <a:cs typeface="Ayuthaya" charset="-34"/>
              </a:rPr>
              <a:t>Processing Elements: python objects</a:t>
            </a:r>
          </a:p>
        </p:txBody>
      </p:sp>
      <p:sp>
        <p:nvSpPr>
          <p:cNvPr id="119" name="TextBox 118"/>
          <p:cNvSpPr txBox="1"/>
          <p:nvPr/>
        </p:nvSpPr>
        <p:spPr>
          <a:xfrm>
            <a:off x="1070029" y="6332107"/>
            <a:ext cx="4841236" cy="307777"/>
          </a:xfrm>
          <a:prstGeom prst="rect">
            <a:avLst/>
          </a:prstGeom>
          <a:noFill/>
        </p:spPr>
        <p:txBody>
          <a:bodyPr wrap="square" rtlCol="0">
            <a:spAutoFit/>
          </a:bodyPr>
          <a:lstStyle/>
          <a:p>
            <a:r>
              <a:rPr lang="en-US" sz="1400" b="1" i="1" dirty="0">
                <a:solidFill>
                  <a:srgbClr val="59758A"/>
                </a:solidFill>
                <a:latin typeface="Ayuthaya" charset="-34"/>
                <a:ea typeface="Ayuthaya" charset="-34"/>
                <a:cs typeface="Ayuthaya" charset="-34"/>
              </a:rPr>
              <a:t>Task: Executable (black box) </a:t>
            </a:r>
          </a:p>
        </p:txBody>
      </p:sp>
      <p:pic>
        <p:nvPicPr>
          <p:cNvPr id="120" name="Picture 2" descr="Image result for epcc">
            <a:extLst>
              <a:ext uri="{FF2B5EF4-FFF2-40B4-BE49-F238E27FC236}">
                <a16:creationId xmlns:a16="http://schemas.microsoft.com/office/drawing/2014/main" id="{4727D82B-A4F1-3746-8C48-0D1F6B68BB5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121" name="Rectangle 120">
            <a:extLst>
              <a:ext uri="{FF2B5EF4-FFF2-40B4-BE49-F238E27FC236}">
                <a16:creationId xmlns:a16="http://schemas.microsoft.com/office/drawing/2014/main" id="{A6A37252-9004-C748-9F11-518779BC6DD0}"/>
              </a:ext>
            </a:extLst>
          </p:cNvPr>
          <p:cNvSpPr/>
          <p:nvPr/>
        </p:nvSpPr>
        <p:spPr>
          <a:xfrm>
            <a:off x="262801" y="760332"/>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3921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sterismOverview-rf.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4086" y="58877"/>
            <a:ext cx="3316034" cy="6799123"/>
          </a:xfrm>
          <a:prstGeom prst="rect">
            <a:avLst/>
          </a:prstGeom>
        </p:spPr>
      </p:pic>
      <p:pic>
        <p:nvPicPr>
          <p:cNvPr id="93" name="Picture 4" descr="pegasus_white_logo.png"/>
          <p:cNvPicPr>
            <a:picLocks noChangeAspect="1"/>
          </p:cNvPicPr>
          <p:nvPr/>
        </p:nvPicPr>
        <p:blipFill>
          <a:blip r:embed="rId4">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1365013" y="2141060"/>
            <a:ext cx="1293547" cy="10117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1" name="TextBox 100"/>
          <p:cNvSpPr txBox="1"/>
          <p:nvPr/>
        </p:nvSpPr>
        <p:spPr>
          <a:xfrm>
            <a:off x="1317547" y="3068102"/>
            <a:ext cx="1582280" cy="430887"/>
          </a:xfrm>
          <a:prstGeom prst="rect">
            <a:avLst/>
          </a:prstGeom>
          <a:noFill/>
        </p:spPr>
        <p:txBody>
          <a:bodyPr wrap="square" rtlCol="0">
            <a:spAutoFit/>
          </a:bodyPr>
          <a:lstStyle/>
          <a:p>
            <a:r>
              <a:rPr lang="en-US" sz="2200" dirty="0">
                <a:solidFill>
                  <a:schemeClr val="bg2">
                    <a:lumMod val="50000"/>
                  </a:schemeClr>
                </a:solidFill>
                <a:latin typeface="Arial Rounded MT Bold" charset="0"/>
                <a:ea typeface="Arial Rounded MT Bold" charset="0"/>
                <a:cs typeface="Arial Rounded MT Bold" charset="0"/>
              </a:rPr>
              <a:t>Pegasus</a:t>
            </a:r>
          </a:p>
        </p:txBody>
      </p:sp>
      <p:sp>
        <p:nvSpPr>
          <p:cNvPr id="112" name="TextBox 111"/>
          <p:cNvSpPr txBox="1"/>
          <p:nvPr/>
        </p:nvSpPr>
        <p:spPr>
          <a:xfrm>
            <a:off x="324281" y="844761"/>
            <a:ext cx="3432424" cy="1446550"/>
          </a:xfrm>
          <a:prstGeom prst="rect">
            <a:avLst/>
          </a:prstGeom>
          <a:noFill/>
        </p:spPr>
        <p:txBody>
          <a:bodyPr wrap="square" rtlCol="0">
            <a:spAutoFit/>
          </a:bodyPr>
          <a:lstStyle/>
          <a:p>
            <a:pPr algn="ctr"/>
            <a:r>
              <a:rPr lang="en-US" sz="8800" b="1" dirty="0">
                <a:ln w="19050">
                  <a:solidFill>
                    <a:schemeClr val="bg2">
                      <a:lumMod val="25000"/>
                      <a:alpha val="28000"/>
                    </a:schemeClr>
                  </a:solidFill>
                </a:ln>
                <a:noFill/>
                <a:latin typeface="Courier New" charset="0"/>
                <a:ea typeface="Courier New" charset="0"/>
                <a:cs typeface="Courier New" charset="0"/>
              </a:rPr>
              <a:t>+</a:t>
            </a:r>
          </a:p>
        </p:txBody>
      </p:sp>
      <p:pic>
        <p:nvPicPr>
          <p:cNvPr id="113" name="Picture 112"/>
          <p:cNvPicPr>
            <a:picLocks noChangeAspect="1"/>
          </p:cNvPicPr>
          <p:nvPr/>
        </p:nvPicPr>
        <p:blipFill>
          <a:blip r:embed="rId5"/>
          <a:stretch>
            <a:fillRect/>
          </a:stretch>
        </p:blipFill>
        <p:spPr>
          <a:xfrm>
            <a:off x="1204238" y="33302"/>
            <a:ext cx="2187085" cy="1235249"/>
          </a:xfrm>
          <a:prstGeom prst="rect">
            <a:avLst/>
          </a:prstGeom>
        </p:spPr>
      </p:pic>
      <p:sp>
        <p:nvSpPr>
          <p:cNvPr id="114" name="TextBox 113"/>
          <p:cNvSpPr txBox="1"/>
          <p:nvPr/>
        </p:nvSpPr>
        <p:spPr>
          <a:xfrm>
            <a:off x="-694240" y="4465088"/>
            <a:ext cx="5799835" cy="646331"/>
          </a:xfrm>
          <a:prstGeom prst="rect">
            <a:avLst/>
          </a:prstGeom>
          <a:noFill/>
        </p:spPr>
        <p:txBody>
          <a:bodyPr wrap="square" rtlCol="0">
            <a:spAutoFit/>
          </a:bodyPr>
          <a:lstStyle/>
          <a:p>
            <a:pPr algn="ctr"/>
            <a:r>
              <a:rPr lang="en-US" sz="3600" b="1" spc="600" dirty="0">
                <a:solidFill>
                  <a:schemeClr val="bg1">
                    <a:lumMod val="50000"/>
                  </a:schemeClr>
                </a:solidFill>
                <a:latin typeface="Arial Rounded MT Bold" charset="0"/>
                <a:ea typeface="Arial Rounded MT Bold" charset="0"/>
                <a:cs typeface="Arial Rounded MT Bold" charset="0"/>
              </a:rPr>
              <a:t>ASTERISM</a:t>
            </a:r>
          </a:p>
        </p:txBody>
      </p:sp>
      <p:sp>
        <p:nvSpPr>
          <p:cNvPr id="6" name="Equal 5"/>
          <p:cNvSpPr/>
          <p:nvPr/>
        </p:nvSpPr>
        <p:spPr>
          <a:xfrm>
            <a:off x="1693360" y="3742270"/>
            <a:ext cx="694267" cy="423333"/>
          </a:xfrm>
          <a:prstGeom prst="mathEqual">
            <a:avLst/>
          </a:prstGeom>
          <a:no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7440120" y="2483326"/>
            <a:ext cx="4242164" cy="800219"/>
          </a:xfrm>
          <a:prstGeom prst="rect">
            <a:avLst/>
          </a:prstGeom>
          <a:noFill/>
        </p:spPr>
        <p:txBody>
          <a:bodyPr wrap="none" rtlCol="0">
            <a:spAutoFit/>
          </a:bodyPr>
          <a:lstStyle/>
          <a:p>
            <a:endParaRPr lang="en-US" sz="1400" dirty="0"/>
          </a:p>
          <a:p>
            <a:r>
              <a:rPr lang="en-US" sz="1600" dirty="0">
                <a:solidFill>
                  <a:srgbClr val="548235"/>
                </a:solidFill>
                <a:latin typeface="Ayuthaya" charset="-34"/>
                <a:ea typeface="Ayuthaya" charset="-34"/>
                <a:cs typeface="Ayuthaya" charset="-34"/>
              </a:rPr>
              <a:t>Pegasus</a:t>
            </a:r>
            <a:r>
              <a:rPr lang="en-US" sz="1600" dirty="0">
                <a:solidFill>
                  <a:srgbClr val="637E93"/>
                </a:solidFill>
                <a:latin typeface="Ayuthaya" charset="-34"/>
                <a:ea typeface="Ayuthaya" charset="-34"/>
                <a:cs typeface="Ayuthaya" charset="-34"/>
              </a:rPr>
              <a:t> to distribute and execute</a:t>
            </a:r>
          </a:p>
          <a:p>
            <a:r>
              <a:rPr lang="en-US" sz="1600" dirty="0">
                <a:solidFill>
                  <a:srgbClr val="637E93"/>
                </a:solidFill>
                <a:latin typeface="Ayuthaya" charset="-34"/>
                <a:ea typeface="Ayuthaya" charset="-34"/>
                <a:cs typeface="Ayuthaya" charset="-34"/>
              </a:rPr>
              <a:t>each dispel4py workflow  </a:t>
            </a:r>
          </a:p>
        </p:txBody>
      </p:sp>
      <p:sp>
        <p:nvSpPr>
          <p:cNvPr id="115" name="TextBox 114"/>
          <p:cNvSpPr txBox="1"/>
          <p:nvPr/>
        </p:nvSpPr>
        <p:spPr>
          <a:xfrm>
            <a:off x="7476886" y="1672425"/>
            <a:ext cx="5487693" cy="584776"/>
          </a:xfrm>
          <a:prstGeom prst="rect">
            <a:avLst/>
          </a:prstGeom>
          <a:noFill/>
        </p:spPr>
        <p:txBody>
          <a:bodyPr wrap="square" rtlCol="0">
            <a:spAutoFit/>
          </a:bodyPr>
          <a:lstStyle/>
          <a:p>
            <a:r>
              <a:rPr lang="en-US" sz="1600" dirty="0">
                <a:solidFill>
                  <a:srgbClr val="548235"/>
                </a:solidFill>
                <a:latin typeface="Ayuthaya" charset="-34"/>
                <a:ea typeface="Ayuthaya" charset="-34"/>
                <a:cs typeface="Ayuthaya" charset="-34"/>
              </a:rPr>
              <a:t>dispel4py</a:t>
            </a:r>
            <a:r>
              <a:rPr lang="en-US" sz="1600" dirty="0">
                <a:solidFill>
                  <a:srgbClr val="637E93"/>
                </a:solidFill>
                <a:latin typeface="Ayuthaya" charset="-34"/>
                <a:ea typeface="Ayuthaya" charset="-34"/>
                <a:cs typeface="Ayuthaya" charset="-34"/>
              </a:rPr>
              <a:t> to represent different </a:t>
            </a:r>
          </a:p>
          <a:p>
            <a:r>
              <a:rPr lang="en-US" sz="1600" dirty="0">
                <a:solidFill>
                  <a:srgbClr val="637E93"/>
                </a:solidFill>
                <a:latin typeface="Ayuthaya" charset="-34"/>
                <a:ea typeface="Ayuthaya" charset="-34"/>
                <a:cs typeface="Ayuthaya" charset="-34"/>
              </a:rPr>
              <a:t>parts of applications</a:t>
            </a:r>
          </a:p>
        </p:txBody>
      </p:sp>
      <p:pic>
        <p:nvPicPr>
          <p:cNvPr id="12" name="Picture 2" descr="Image result for epcc">
            <a:extLst>
              <a:ext uri="{FF2B5EF4-FFF2-40B4-BE49-F238E27FC236}">
                <a16:creationId xmlns:a16="http://schemas.microsoft.com/office/drawing/2014/main" id="{7613F849-1355-154A-A8E2-6F7484B845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6215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7375566" y="1543191"/>
            <a:ext cx="4836013" cy="2787071"/>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218840" y="265502"/>
            <a:ext cx="7737491" cy="538609"/>
          </a:xfrm>
          <a:prstGeom prst="rect">
            <a:avLst/>
          </a:prstGeom>
          <a:noFill/>
        </p:spPr>
        <p:txBody>
          <a:bodyPr wrap="square" rtlCol="0">
            <a:spAutoFit/>
          </a:bodyPr>
          <a:lstStyle/>
          <a:p>
            <a:pPr algn="ctr"/>
            <a:r>
              <a:rPr lang="en-US" sz="2500" dirty="0">
                <a:solidFill>
                  <a:schemeClr val="bg2">
                    <a:lumMod val="50000"/>
                  </a:schemeClr>
                </a:solidFill>
                <a:latin typeface="Ayuthaya" charset="-34"/>
                <a:ea typeface="Ayuthaya" charset="-34"/>
                <a:cs typeface="Ayuthaya" charset="-34"/>
              </a:rPr>
              <a:t>Seismic</a:t>
            </a:r>
            <a:r>
              <a:rPr lang="en-US" sz="2900" b="1" i="1" dirty="0">
                <a:solidFill>
                  <a:schemeClr val="bg2">
                    <a:lumMod val="50000"/>
                  </a:schemeClr>
                </a:solidFill>
                <a:latin typeface="Arial Rounded MT Bold" charset="0"/>
                <a:ea typeface="Arial Rounded MT Bold" charset="0"/>
                <a:cs typeface="Arial Rounded MT Bold" charset="0"/>
              </a:rPr>
              <a:t> </a:t>
            </a:r>
            <a:r>
              <a:rPr lang="en-US" sz="2500" dirty="0">
                <a:solidFill>
                  <a:schemeClr val="bg2">
                    <a:lumMod val="50000"/>
                  </a:schemeClr>
                </a:solidFill>
                <a:latin typeface="Ayuthaya" charset="-34"/>
                <a:ea typeface="Ayuthaya" charset="-34"/>
                <a:cs typeface="Ayuthaya" charset="-34"/>
              </a:rPr>
              <a:t>Ambient Noise Cross-Correlation</a:t>
            </a:r>
          </a:p>
        </p:txBody>
      </p:sp>
      <p:sp>
        <p:nvSpPr>
          <p:cNvPr id="38" name="TextBox 37"/>
          <p:cNvSpPr txBox="1"/>
          <p:nvPr/>
        </p:nvSpPr>
        <p:spPr>
          <a:xfrm>
            <a:off x="5706533" y="2564922"/>
            <a:ext cx="6963832" cy="1107996"/>
          </a:xfrm>
          <a:prstGeom prst="rect">
            <a:avLst/>
          </a:prstGeom>
          <a:noFill/>
        </p:spPr>
        <p:txBody>
          <a:bodyPr wrap="square" rtlCol="0">
            <a:spAutoFit/>
          </a:bodyPr>
          <a:lstStyle/>
          <a:p>
            <a:r>
              <a:rPr lang="en-GB" sz="1600" b="1" dirty="0">
                <a:solidFill>
                  <a:schemeClr val="accent6">
                    <a:lumMod val="75000"/>
                  </a:schemeClr>
                </a:solidFill>
                <a:latin typeface="Ayuthaya" charset="-34"/>
                <a:ea typeface="Ayuthaya" charset="-34"/>
                <a:cs typeface="Ayuthaya" charset="-34"/>
              </a:rPr>
              <a:t>Seismic Noise</a:t>
            </a:r>
            <a:r>
              <a:rPr lang="en-GB" sz="1600" dirty="0">
                <a:solidFill>
                  <a:schemeClr val="accent6">
                    <a:lumMod val="75000"/>
                  </a:schemeClr>
                </a:solidFill>
                <a:latin typeface="Ayuthaya" charset="-34"/>
                <a:ea typeface="Ayuthaya" charset="-34"/>
                <a:cs typeface="Ayuthaya" charset="-34"/>
              </a:rPr>
              <a:t>: </a:t>
            </a:r>
            <a:r>
              <a:rPr lang="en-GB" sz="1600" dirty="0">
                <a:solidFill>
                  <a:srgbClr val="637E93"/>
                </a:solidFill>
                <a:latin typeface="Ayuthaya" charset="-34"/>
                <a:ea typeface="Ayuthaya" charset="-34"/>
                <a:cs typeface="Ayuthaya" charset="-34"/>
              </a:rPr>
              <a:t>Permanent motion of the Earth surface </a:t>
            </a:r>
          </a:p>
          <a:p>
            <a:r>
              <a:rPr lang="en-GB" sz="1600" dirty="0">
                <a:solidFill>
                  <a:srgbClr val="637E93"/>
                </a:solidFill>
                <a:latin typeface="Ayuthaya" charset="-34"/>
                <a:ea typeface="Ayuthaya" charset="-34"/>
                <a:cs typeface="Ayuthaya" charset="-34"/>
              </a:rPr>
              <a:t>that is not related to earthquakes or specific controlled sources.</a:t>
            </a:r>
          </a:p>
          <a:p>
            <a:endParaRPr lang="en-US" dirty="0">
              <a:solidFill>
                <a:schemeClr val="accent6">
                  <a:lumMod val="75000"/>
                </a:schemeClr>
              </a:solidFill>
              <a:latin typeface="Ayuthaya" charset="-34"/>
              <a:ea typeface="Ayuthaya" charset="-34"/>
              <a:cs typeface="Ayuthaya" charset="-34"/>
            </a:endParaRPr>
          </a:p>
        </p:txBody>
      </p:sp>
      <p:sp>
        <p:nvSpPr>
          <p:cNvPr id="2" name="Rectangle 1"/>
          <p:cNvSpPr/>
          <p:nvPr/>
        </p:nvSpPr>
        <p:spPr>
          <a:xfrm>
            <a:off x="218839" y="6014727"/>
            <a:ext cx="10514809" cy="400110"/>
          </a:xfrm>
          <a:prstGeom prst="rect">
            <a:avLst/>
          </a:prstGeom>
        </p:spPr>
        <p:txBody>
          <a:bodyPr wrap="square">
            <a:spAutoFit/>
          </a:bodyPr>
          <a:lstStyle/>
          <a:p>
            <a:r>
              <a:rPr lang="en-US" sz="2000" dirty="0">
                <a:solidFill>
                  <a:srgbClr val="70AE46"/>
                </a:solidFill>
                <a:latin typeface="Ayuthaya" charset="-34"/>
                <a:ea typeface="Ayuthaya" charset="-34"/>
                <a:cs typeface="Ayuthaya" charset="-34"/>
              </a:rPr>
              <a:t>VERCE </a:t>
            </a:r>
            <a:r>
              <a:rPr lang="en-GB" sz="1600" dirty="0">
                <a:solidFill>
                  <a:srgbClr val="637E93"/>
                </a:solidFill>
                <a:latin typeface="Ayuthaya" charset="-34"/>
                <a:ea typeface="Ayuthaya" charset="-34"/>
                <a:cs typeface="Ayuthaya" charset="-34"/>
              </a:rPr>
              <a:t>delivers a productive e-Science environment for seismology research</a:t>
            </a:r>
            <a:endParaRPr lang="en-US" sz="1600" dirty="0">
              <a:solidFill>
                <a:srgbClr val="637E93"/>
              </a:solidFill>
              <a:latin typeface="Ayuthaya" charset="-34"/>
              <a:ea typeface="Ayuthaya" charset="-34"/>
              <a:cs typeface="Ayuthaya" charset="-34"/>
            </a:endParaRPr>
          </a:p>
        </p:txBody>
      </p:sp>
      <p:pic>
        <p:nvPicPr>
          <p:cNvPr id="5" name="Picture 4"/>
          <p:cNvPicPr>
            <a:picLocks noChangeAspect="1"/>
          </p:cNvPicPr>
          <p:nvPr/>
        </p:nvPicPr>
        <p:blipFill>
          <a:blip r:embed="rId3"/>
          <a:stretch>
            <a:fillRect/>
          </a:stretch>
        </p:blipFill>
        <p:spPr>
          <a:xfrm>
            <a:off x="673101" y="1103585"/>
            <a:ext cx="5033432" cy="3410150"/>
          </a:xfrm>
          <a:prstGeom prst="rect">
            <a:avLst/>
          </a:prstGeom>
        </p:spPr>
      </p:pic>
      <p:pic>
        <p:nvPicPr>
          <p:cNvPr id="19" name="Picture 18"/>
          <p:cNvPicPr>
            <a:picLocks noChangeAspect="1"/>
          </p:cNvPicPr>
          <p:nvPr/>
        </p:nvPicPr>
        <p:blipFill>
          <a:blip r:embed="rId4"/>
          <a:stretch>
            <a:fillRect/>
          </a:stretch>
        </p:blipFill>
        <p:spPr>
          <a:xfrm>
            <a:off x="10629565" y="11165"/>
            <a:ext cx="1448470" cy="890383"/>
          </a:xfrm>
          <a:prstGeom prst="rect">
            <a:avLst/>
          </a:prstGeom>
        </p:spPr>
      </p:pic>
      <p:sp>
        <p:nvSpPr>
          <p:cNvPr id="18" name="Rectangle 17">
            <a:extLst>
              <a:ext uri="{FF2B5EF4-FFF2-40B4-BE49-F238E27FC236}">
                <a16:creationId xmlns:a16="http://schemas.microsoft.com/office/drawing/2014/main" id="{097FFA17-1FEE-3B4E-B378-52A2CE331EEE}"/>
              </a:ext>
            </a:extLst>
          </p:cNvPr>
          <p:cNvSpPr/>
          <p:nvPr/>
        </p:nvSpPr>
        <p:spPr>
          <a:xfrm>
            <a:off x="262801" y="760332"/>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5D0618A-F92E-D14A-B162-4719A64BE042}"/>
              </a:ext>
            </a:extLst>
          </p:cNvPr>
          <p:cNvSpPr/>
          <p:nvPr/>
        </p:nvSpPr>
        <p:spPr>
          <a:xfrm>
            <a:off x="5706533" y="1533454"/>
            <a:ext cx="5198014" cy="584775"/>
          </a:xfrm>
          <a:prstGeom prst="rect">
            <a:avLst/>
          </a:prstGeom>
        </p:spPr>
        <p:txBody>
          <a:bodyPr wrap="square">
            <a:spAutoFit/>
          </a:bodyPr>
          <a:lstStyle/>
          <a:p>
            <a:r>
              <a:rPr lang="en-GB" sz="1600" dirty="0">
                <a:solidFill>
                  <a:srgbClr val="637E93"/>
                </a:solidFill>
                <a:latin typeface="Ayuthaya" charset="-34"/>
                <a:ea typeface="Ayuthaya" charset="-34"/>
                <a:cs typeface="Ayuthaya" charset="-34"/>
              </a:rPr>
              <a:t>Data intensive problem and it is </a:t>
            </a:r>
            <a:r>
              <a:rPr lang="en-GB" sz="1600" b="1" dirty="0">
                <a:solidFill>
                  <a:srgbClr val="637E93"/>
                </a:solidFill>
                <a:latin typeface="Ayuthaya" charset="-34"/>
                <a:ea typeface="Ayuthaya" charset="-34"/>
                <a:cs typeface="Ayuthaya" charset="-34"/>
              </a:rPr>
              <a:t>commonly used </a:t>
            </a:r>
            <a:r>
              <a:rPr lang="en-GB" sz="1600" dirty="0">
                <a:solidFill>
                  <a:srgbClr val="637E93"/>
                </a:solidFill>
                <a:latin typeface="Ayuthaya" charset="-34"/>
                <a:ea typeface="Ayuthaya" charset="-34"/>
                <a:cs typeface="Ayuthaya" charset="-34"/>
              </a:rPr>
              <a:t>in seismology research</a:t>
            </a:r>
          </a:p>
        </p:txBody>
      </p:sp>
      <p:sp>
        <p:nvSpPr>
          <p:cNvPr id="4" name="TextBox 3">
            <a:extLst>
              <a:ext uri="{FF2B5EF4-FFF2-40B4-BE49-F238E27FC236}">
                <a16:creationId xmlns:a16="http://schemas.microsoft.com/office/drawing/2014/main" id="{9778C47A-DF61-E549-A10D-11C1C0B7475C}"/>
              </a:ext>
            </a:extLst>
          </p:cNvPr>
          <p:cNvSpPr txBox="1"/>
          <p:nvPr/>
        </p:nvSpPr>
        <p:spPr>
          <a:xfrm>
            <a:off x="5706533" y="3777405"/>
            <a:ext cx="6463629" cy="1138773"/>
          </a:xfrm>
          <a:prstGeom prst="rect">
            <a:avLst/>
          </a:prstGeom>
          <a:noFill/>
        </p:spPr>
        <p:txBody>
          <a:bodyPr wrap="none" rtlCol="0">
            <a:spAutoFit/>
          </a:bodyPr>
          <a:lstStyle/>
          <a:p>
            <a:r>
              <a:rPr lang="en-GB" sz="1600" b="1" dirty="0">
                <a:solidFill>
                  <a:schemeClr val="accent6">
                    <a:lumMod val="75000"/>
                  </a:schemeClr>
                </a:solidFill>
                <a:latin typeface="Ayuthaya" charset="-34"/>
                <a:ea typeface="Ayuthaya" charset="-34"/>
                <a:cs typeface="Ayuthaya" charset="-34"/>
              </a:rPr>
              <a:t>Noise correlation functions</a:t>
            </a:r>
            <a:r>
              <a:rPr lang="en-GB" dirty="0"/>
              <a:t>: </a:t>
            </a:r>
            <a:r>
              <a:rPr lang="en-GB" sz="1600" dirty="0">
                <a:solidFill>
                  <a:srgbClr val="637E93"/>
                </a:solidFill>
                <a:latin typeface="Ayuthaya" charset="-34"/>
                <a:ea typeface="Ayuthaya" charset="-34"/>
                <a:cs typeface="Ayuthaya" charset="-34"/>
              </a:rPr>
              <a:t>results of application </a:t>
            </a:r>
          </a:p>
          <a:p>
            <a:r>
              <a:rPr lang="en-GB" sz="1600" dirty="0">
                <a:solidFill>
                  <a:srgbClr val="637E93"/>
                </a:solidFill>
                <a:latin typeface="Ayuthaya" charset="-34"/>
                <a:ea typeface="Ayuthaya" charset="-34"/>
                <a:cs typeface="Ayuthaya" charset="-34"/>
              </a:rPr>
              <a:t>of cross-correlation operator to continuous </a:t>
            </a:r>
          </a:p>
          <a:p>
            <a:r>
              <a:rPr lang="en-GB" sz="1600" dirty="0">
                <a:solidFill>
                  <a:srgbClr val="637E93"/>
                </a:solidFill>
                <a:latin typeface="Ayuthaya" charset="-34"/>
                <a:ea typeface="Ayuthaya" charset="-34"/>
                <a:cs typeface="Ayuthaya" charset="-34"/>
              </a:rPr>
              <a:t>seismic records at pairs of recorders.</a:t>
            </a:r>
          </a:p>
          <a:p>
            <a:endParaRPr lang="en-US" dirty="0"/>
          </a:p>
        </p:txBody>
      </p:sp>
    </p:spTree>
    <p:extLst>
      <p:ext uri="{BB962C8B-B14F-4D97-AF65-F5344CB8AC3E}">
        <p14:creationId xmlns:p14="http://schemas.microsoft.com/office/powerpoint/2010/main" val="3913166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7375566" y="4179132"/>
            <a:ext cx="4816434" cy="1856659"/>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375566" y="1543191"/>
            <a:ext cx="4836013" cy="2787071"/>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218840" y="265502"/>
            <a:ext cx="7737491" cy="538609"/>
          </a:xfrm>
          <a:prstGeom prst="rect">
            <a:avLst/>
          </a:prstGeom>
          <a:noFill/>
        </p:spPr>
        <p:txBody>
          <a:bodyPr wrap="square" rtlCol="0">
            <a:spAutoFit/>
          </a:bodyPr>
          <a:lstStyle/>
          <a:p>
            <a:pPr algn="ctr"/>
            <a:r>
              <a:rPr lang="en-US" sz="2500" dirty="0">
                <a:solidFill>
                  <a:schemeClr val="bg2">
                    <a:lumMod val="50000"/>
                  </a:schemeClr>
                </a:solidFill>
                <a:latin typeface="Ayuthaya" charset="-34"/>
                <a:ea typeface="Ayuthaya" charset="-34"/>
                <a:cs typeface="Ayuthaya" charset="-34"/>
              </a:rPr>
              <a:t>Seismic</a:t>
            </a:r>
            <a:r>
              <a:rPr lang="en-US" sz="2900" b="1" i="1" dirty="0">
                <a:solidFill>
                  <a:schemeClr val="bg2">
                    <a:lumMod val="50000"/>
                  </a:schemeClr>
                </a:solidFill>
                <a:latin typeface="Arial Rounded MT Bold" charset="0"/>
                <a:ea typeface="Arial Rounded MT Bold" charset="0"/>
                <a:cs typeface="Arial Rounded MT Bold" charset="0"/>
              </a:rPr>
              <a:t> </a:t>
            </a:r>
            <a:r>
              <a:rPr lang="en-US" sz="2500" dirty="0">
                <a:solidFill>
                  <a:schemeClr val="bg2">
                    <a:lumMod val="50000"/>
                  </a:schemeClr>
                </a:solidFill>
                <a:latin typeface="Ayuthaya" charset="-34"/>
                <a:ea typeface="Ayuthaya" charset="-34"/>
                <a:cs typeface="Ayuthaya" charset="-34"/>
              </a:rPr>
              <a:t>Ambient Noise Cross-Correlation</a:t>
            </a:r>
          </a:p>
        </p:txBody>
      </p:sp>
      <p:sp>
        <p:nvSpPr>
          <p:cNvPr id="38" name="TextBox 37"/>
          <p:cNvSpPr txBox="1"/>
          <p:nvPr/>
        </p:nvSpPr>
        <p:spPr>
          <a:xfrm>
            <a:off x="588436" y="4462935"/>
            <a:ext cx="6963832" cy="1631216"/>
          </a:xfrm>
          <a:prstGeom prst="rect">
            <a:avLst/>
          </a:prstGeom>
          <a:noFill/>
        </p:spPr>
        <p:txBody>
          <a:bodyPr wrap="square" rtlCol="0">
            <a:spAutoFit/>
          </a:bodyPr>
          <a:lstStyle/>
          <a:p>
            <a:r>
              <a:rPr lang="en-US" sz="1400" dirty="0">
                <a:solidFill>
                  <a:srgbClr val="7F7F7F"/>
                </a:solidFill>
                <a:latin typeface="Ayuthaya" charset="-34"/>
                <a:ea typeface="Ayuthaya" charset="-34"/>
                <a:cs typeface="Ayuthaya" charset="-34"/>
              </a:rPr>
              <a:t>IRIS USA TA array – 1000 stations- 4999500 cross-correlations </a:t>
            </a:r>
            <a:r>
              <a:rPr lang="en-US" sz="1400" b="1" dirty="0">
                <a:solidFill>
                  <a:srgbClr val="7F7F7F"/>
                </a:solidFill>
                <a:latin typeface="Ayuthaya" charset="-34"/>
                <a:ea typeface="Ayuthaya" charset="-34"/>
                <a:cs typeface="Ayuthaya" charset="-34"/>
              </a:rPr>
              <a:t>per hour</a:t>
            </a:r>
          </a:p>
          <a:p>
            <a:endParaRPr lang="en-US" dirty="0">
              <a:solidFill>
                <a:schemeClr val="accent6">
                  <a:lumMod val="75000"/>
                </a:schemeClr>
              </a:solidFill>
              <a:latin typeface="Ayuthaya" charset="-34"/>
              <a:ea typeface="Ayuthaya" charset="-34"/>
              <a:cs typeface="Ayuthaya" charset="-34"/>
            </a:endParaRPr>
          </a:p>
          <a:p>
            <a:r>
              <a:rPr lang="en-US" dirty="0">
                <a:solidFill>
                  <a:schemeClr val="accent6">
                    <a:lumMod val="75000"/>
                  </a:schemeClr>
                </a:solidFill>
                <a:latin typeface="Ayuthaya" charset="-34"/>
                <a:ea typeface="Ayuthaya" charset="-34"/>
                <a:cs typeface="Ayuthaya" charset="-34"/>
              </a:rPr>
              <a:t>Preprocesses </a:t>
            </a:r>
            <a:r>
              <a:rPr lang="en-US" dirty="0">
                <a:solidFill>
                  <a:srgbClr val="637E93"/>
                </a:solidFill>
                <a:latin typeface="Ayuthaya" charset="-34"/>
                <a:ea typeface="Ayuthaya" charset="-34"/>
                <a:cs typeface="Ayuthaya" charset="-34"/>
              </a:rPr>
              <a:t>(Phase 1) and </a:t>
            </a:r>
            <a:r>
              <a:rPr lang="en-US" dirty="0">
                <a:solidFill>
                  <a:schemeClr val="accent6">
                    <a:lumMod val="75000"/>
                  </a:schemeClr>
                </a:solidFill>
                <a:latin typeface="Ayuthaya" charset="-34"/>
                <a:ea typeface="Ayuthaya" charset="-34"/>
                <a:cs typeface="Ayuthaya" charset="-34"/>
              </a:rPr>
              <a:t>cross-correlates</a:t>
            </a:r>
            <a:r>
              <a:rPr lang="en-US" dirty="0">
                <a:solidFill>
                  <a:srgbClr val="637E93"/>
                </a:solidFill>
                <a:latin typeface="Ayuthaya" charset="-34"/>
                <a:ea typeface="Ayuthaya" charset="-34"/>
                <a:cs typeface="Ayuthaya" charset="-34"/>
              </a:rPr>
              <a:t> traces (Phase 2) from multiple </a:t>
            </a:r>
            <a:r>
              <a:rPr lang="en-US" dirty="0">
                <a:solidFill>
                  <a:schemeClr val="accent6">
                    <a:lumMod val="75000"/>
                  </a:schemeClr>
                </a:solidFill>
                <a:latin typeface="Ayuthaya" charset="-34"/>
                <a:ea typeface="Ayuthaya" charset="-34"/>
                <a:cs typeface="Ayuthaya" charset="-34"/>
              </a:rPr>
              <a:t>seismic stations</a:t>
            </a:r>
          </a:p>
          <a:p>
            <a:endParaRPr lang="en-US" dirty="0">
              <a:solidFill>
                <a:schemeClr val="accent6">
                  <a:lumMod val="75000"/>
                </a:schemeClr>
              </a:solidFill>
              <a:latin typeface="Ayuthaya" charset="-34"/>
              <a:ea typeface="Ayuthaya" charset="-34"/>
              <a:cs typeface="Ayuthaya" charset="-34"/>
            </a:endParaRPr>
          </a:p>
        </p:txBody>
      </p:sp>
      <p:pic>
        <p:nvPicPr>
          <p:cNvPr id="15" name="Picture 1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931654" y="1423393"/>
            <a:ext cx="6316999" cy="2635941"/>
          </a:xfrm>
          <a:prstGeom prst="rect">
            <a:avLst/>
          </a:prstGeom>
        </p:spPr>
      </p:pic>
      <p:pic>
        <p:nvPicPr>
          <p:cNvPr id="16" name="Picture 15"/>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880803" y="5060029"/>
            <a:ext cx="4019213" cy="1248524"/>
          </a:xfrm>
          <a:prstGeom prst="rect">
            <a:avLst/>
          </a:prstGeom>
        </p:spPr>
      </p:pic>
      <p:sp>
        <p:nvSpPr>
          <p:cNvPr id="17" name="TextBox 16"/>
          <p:cNvSpPr txBox="1"/>
          <p:nvPr/>
        </p:nvSpPr>
        <p:spPr>
          <a:xfrm>
            <a:off x="9890410" y="4373595"/>
            <a:ext cx="2268347" cy="646331"/>
          </a:xfrm>
          <a:prstGeom prst="rect">
            <a:avLst/>
          </a:prstGeom>
          <a:noFill/>
        </p:spPr>
        <p:txBody>
          <a:bodyPr wrap="square" rtlCol="0">
            <a:spAutoFit/>
          </a:bodyPr>
          <a:lstStyle/>
          <a:p>
            <a:pPr algn="ctr"/>
            <a:r>
              <a:rPr lang="en-US" b="1" i="1" dirty="0">
                <a:solidFill>
                  <a:schemeClr val="accent3">
                    <a:lumMod val="75000"/>
                  </a:schemeClr>
                </a:solidFill>
              </a:rPr>
              <a:t>Phase 2 </a:t>
            </a:r>
          </a:p>
          <a:p>
            <a:r>
              <a:rPr lang="en-US" b="1" i="1" dirty="0">
                <a:solidFill>
                  <a:schemeClr val="accent3">
                    <a:lumMod val="75000"/>
                  </a:schemeClr>
                </a:solidFill>
              </a:rPr>
              <a:t>dispel4py workflow</a:t>
            </a:r>
          </a:p>
        </p:txBody>
      </p:sp>
      <p:sp>
        <p:nvSpPr>
          <p:cNvPr id="21" name="TextBox 20"/>
          <p:cNvSpPr txBox="1"/>
          <p:nvPr/>
        </p:nvSpPr>
        <p:spPr>
          <a:xfrm>
            <a:off x="9923653" y="853471"/>
            <a:ext cx="2268347" cy="646331"/>
          </a:xfrm>
          <a:prstGeom prst="rect">
            <a:avLst/>
          </a:prstGeom>
          <a:noFill/>
        </p:spPr>
        <p:txBody>
          <a:bodyPr wrap="square" rtlCol="0">
            <a:spAutoFit/>
          </a:bodyPr>
          <a:lstStyle/>
          <a:p>
            <a:pPr algn="ctr"/>
            <a:r>
              <a:rPr lang="en-US" b="1" i="1" dirty="0">
                <a:solidFill>
                  <a:schemeClr val="accent3">
                    <a:lumMod val="75000"/>
                  </a:schemeClr>
                </a:solidFill>
              </a:rPr>
              <a:t>Phase 1 </a:t>
            </a:r>
          </a:p>
          <a:p>
            <a:r>
              <a:rPr lang="en-US" b="1" i="1" dirty="0">
                <a:solidFill>
                  <a:schemeClr val="accent3">
                    <a:lumMod val="75000"/>
                  </a:schemeClr>
                </a:solidFill>
              </a:rPr>
              <a:t>dispel4py workflow</a:t>
            </a:r>
          </a:p>
        </p:txBody>
      </p:sp>
      <p:pic>
        <p:nvPicPr>
          <p:cNvPr id="22" name="Picture 2" descr="http://www.marketingfortravelexperts.com/wp-content/uploads/2014/05/black-right-arrow.png"/>
          <p:cNvPicPr>
            <a:picLocks noChangeAspect="1" noChangeArrowheads="1"/>
          </p:cNvPicPr>
          <p:nvPr/>
        </p:nvPicPr>
        <p:blipFill>
          <a:blip r:embed="rId5">
            <a:duotone>
              <a:schemeClr val="accent5">
                <a:shade val="45000"/>
                <a:satMod val="135000"/>
              </a:schemeClr>
              <a:prstClr val="white"/>
            </a:duotone>
            <a:alphaModFix amt="70000"/>
            <a:extLst>
              <a:ext uri="{28A0092B-C50C-407E-A947-70E740481C1C}">
                <a14:useLocalDpi xmlns:a14="http://schemas.microsoft.com/office/drawing/2010/main"/>
              </a:ext>
            </a:extLst>
          </a:blip>
          <a:srcRect/>
          <a:stretch>
            <a:fillRect/>
          </a:stretch>
        </p:blipFill>
        <p:spPr bwMode="auto">
          <a:xfrm rot="19376234" flipH="1">
            <a:off x="9133143" y="4850591"/>
            <a:ext cx="756176" cy="367409"/>
          </a:xfrm>
          <a:prstGeom prst="rect">
            <a:avLst/>
          </a:prstGeom>
          <a:noFill/>
          <a:extLst>
            <a:ext uri="{909E8E84-426E-40dd-AFC4-6F175D3DCCD1}">
              <a14:hiddenFill xmlns="" xmlns:a14="http://schemas.microsoft.com/office/drawing/2010/main">
                <a:solidFill>
                  <a:srgbClr val="FFFFFF"/>
                </a:solidFill>
              </a14:hiddenFill>
            </a:ext>
          </a:extLst>
        </p:spPr>
      </p:pic>
      <p:pic>
        <p:nvPicPr>
          <p:cNvPr id="23" name="Picture 2" descr="http://www.marketingfortravelexperts.com/wp-content/uploads/2014/05/black-right-arrow.png"/>
          <p:cNvPicPr>
            <a:picLocks noChangeAspect="1" noChangeArrowheads="1"/>
          </p:cNvPicPr>
          <p:nvPr/>
        </p:nvPicPr>
        <p:blipFill>
          <a:blip r:embed="rId5">
            <a:duotone>
              <a:schemeClr val="accent5">
                <a:shade val="45000"/>
                <a:satMod val="135000"/>
              </a:schemeClr>
              <a:prstClr val="white"/>
            </a:duotone>
            <a:alphaModFix amt="70000"/>
            <a:extLst>
              <a:ext uri="{28A0092B-C50C-407E-A947-70E740481C1C}">
                <a14:useLocalDpi xmlns:a14="http://schemas.microsoft.com/office/drawing/2010/main"/>
              </a:ext>
            </a:extLst>
          </a:blip>
          <a:srcRect/>
          <a:stretch>
            <a:fillRect/>
          </a:stretch>
        </p:blipFill>
        <p:spPr bwMode="auto">
          <a:xfrm rot="19376234" flipH="1">
            <a:off x="9133142" y="1136156"/>
            <a:ext cx="756176" cy="367409"/>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p:cNvSpPr/>
          <p:nvPr/>
        </p:nvSpPr>
        <p:spPr>
          <a:xfrm>
            <a:off x="218840" y="6014727"/>
            <a:ext cx="9192446" cy="400110"/>
          </a:xfrm>
          <a:prstGeom prst="rect">
            <a:avLst/>
          </a:prstGeom>
        </p:spPr>
        <p:txBody>
          <a:bodyPr wrap="square">
            <a:spAutoFit/>
          </a:bodyPr>
          <a:lstStyle/>
          <a:p>
            <a:r>
              <a:rPr lang="en-US" sz="2000" dirty="0">
                <a:solidFill>
                  <a:srgbClr val="70AE46"/>
                </a:solidFill>
                <a:latin typeface="Ayuthaya" charset="-34"/>
                <a:ea typeface="Ayuthaya" charset="-34"/>
                <a:cs typeface="Ayuthaya" charset="-34"/>
              </a:rPr>
              <a:t>VERCE</a:t>
            </a:r>
            <a:r>
              <a:rPr lang="en-US" sz="1600" dirty="0">
                <a:solidFill>
                  <a:srgbClr val="637E93"/>
                </a:solidFill>
                <a:latin typeface="Ayuthaya" charset="-34"/>
                <a:ea typeface="Ayuthaya" charset="-34"/>
                <a:cs typeface="Ayuthaya" charset="-34"/>
              </a:rPr>
              <a:t> project both phases on the same HPC resource.</a:t>
            </a:r>
          </a:p>
        </p:txBody>
      </p:sp>
      <p:pic>
        <p:nvPicPr>
          <p:cNvPr id="5" name="Picture 4"/>
          <p:cNvPicPr>
            <a:picLocks noChangeAspect="1"/>
          </p:cNvPicPr>
          <p:nvPr/>
        </p:nvPicPr>
        <p:blipFill>
          <a:blip r:embed="rId6"/>
          <a:stretch>
            <a:fillRect/>
          </a:stretch>
        </p:blipFill>
        <p:spPr>
          <a:xfrm>
            <a:off x="673101" y="1103585"/>
            <a:ext cx="5033432" cy="3410150"/>
          </a:xfrm>
          <a:prstGeom prst="rect">
            <a:avLst/>
          </a:prstGeom>
        </p:spPr>
      </p:pic>
      <p:pic>
        <p:nvPicPr>
          <p:cNvPr id="19" name="Picture 18"/>
          <p:cNvPicPr>
            <a:picLocks noChangeAspect="1"/>
          </p:cNvPicPr>
          <p:nvPr/>
        </p:nvPicPr>
        <p:blipFill>
          <a:blip r:embed="rId7"/>
          <a:stretch>
            <a:fillRect/>
          </a:stretch>
        </p:blipFill>
        <p:spPr>
          <a:xfrm>
            <a:off x="10629565" y="11165"/>
            <a:ext cx="1448470" cy="890383"/>
          </a:xfrm>
          <a:prstGeom prst="rect">
            <a:avLst/>
          </a:prstGeom>
        </p:spPr>
      </p:pic>
      <p:sp>
        <p:nvSpPr>
          <p:cNvPr id="18" name="Rectangle 17">
            <a:extLst>
              <a:ext uri="{FF2B5EF4-FFF2-40B4-BE49-F238E27FC236}">
                <a16:creationId xmlns:a16="http://schemas.microsoft.com/office/drawing/2014/main" id="{097FFA17-1FEE-3B4E-B378-52A2CE331EEE}"/>
              </a:ext>
            </a:extLst>
          </p:cNvPr>
          <p:cNvSpPr/>
          <p:nvPr/>
        </p:nvSpPr>
        <p:spPr>
          <a:xfrm>
            <a:off x="262801" y="760332"/>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8195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624" y="-10047"/>
            <a:ext cx="12199447" cy="6858000"/>
          </a:xfrm>
          <a:prstGeom prst="rect">
            <a:avLst/>
          </a:prstGeom>
          <a:gradFill flip="none" rotWithShape="1">
            <a:gsLst>
              <a:gs pos="0">
                <a:schemeClr val="tx2">
                  <a:lumMod val="20000"/>
                  <a:lumOff val="80000"/>
                </a:schemeClr>
              </a:gs>
              <a:gs pos="50000">
                <a:schemeClr val="tx2">
                  <a:lumMod val="40000"/>
                  <a:lumOff val="60000"/>
                </a:schemeClr>
              </a:gs>
              <a:gs pos="100000">
                <a:schemeClr val="tx2">
                  <a:lumMod val="60000"/>
                  <a:lumOff val="4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p:cNvSpPr/>
          <p:nvPr/>
        </p:nvSpPr>
        <p:spPr>
          <a:xfrm>
            <a:off x="5802235" y="3692488"/>
            <a:ext cx="2091944" cy="2144354"/>
          </a:xfrm>
          <a:prstGeom prst="rect">
            <a:avLst/>
          </a:prstGeom>
          <a:solidFill>
            <a:schemeClr val="tx2">
              <a:lumMod val="60000"/>
              <a:lumOff val="4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76"/>
          <p:cNvSpPr/>
          <p:nvPr/>
        </p:nvSpPr>
        <p:spPr>
          <a:xfrm flipV="1">
            <a:off x="1746926" y="3881055"/>
            <a:ext cx="5300400" cy="1162220"/>
          </a:xfrm>
          <a:custGeom>
            <a:avLst/>
            <a:gdLst>
              <a:gd name="connsiteX0" fmla="*/ 5277080 w 5300401"/>
              <a:gd name="connsiteY0" fmla="*/ 848327 h 1145782"/>
              <a:gd name="connsiteX1" fmla="*/ 5277080 w 5300401"/>
              <a:gd name="connsiteY1" fmla="*/ 330534 h 1145782"/>
              <a:gd name="connsiteX2" fmla="*/ 5034709 w 5300401"/>
              <a:gd name="connsiteY2" fmla="*/ 77146 h 1145782"/>
              <a:gd name="connsiteX3" fmla="*/ 4362680 w 5300401"/>
              <a:gd name="connsiteY3" fmla="*/ 11045 h 1145782"/>
              <a:gd name="connsiteX4" fmla="*/ 1366092 w 5300401"/>
              <a:gd name="connsiteY4" fmla="*/ 22061 h 1145782"/>
              <a:gd name="connsiteX5" fmla="*/ 418641 w 5300401"/>
              <a:gd name="connsiteY5" fmla="*/ 220365 h 1145782"/>
              <a:gd name="connsiteX6" fmla="*/ 0 w 5300401"/>
              <a:gd name="connsiteY6" fmla="*/ 1145782 h 1145782"/>
              <a:gd name="connsiteX7" fmla="*/ 0 w 5300401"/>
              <a:gd name="connsiteY7" fmla="*/ 1145782 h 114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00401" h="1145782">
                <a:moveTo>
                  <a:pt x="5277080" y="848327"/>
                </a:moveTo>
                <a:cubicBezTo>
                  <a:pt x="5297277" y="653695"/>
                  <a:pt x="5317475" y="459064"/>
                  <a:pt x="5277080" y="330534"/>
                </a:cubicBezTo>
                <a:cubicBezTo>
                  <a:pt x="5236685" y="202004"/>
                  <a:pt x="5187109" y="130394"/>
                  <a:pt x="5034709" y="77146"/>
                </a:cubicBezTo>
                <a:cubicBezTo>
                  <a:pt x="4882309" y="23898"/>
                  <a:pt x="4974116" y="20226"/>
                  <a:pt x="4362680" y="11045"/>
                </a:cubicBezTo>
                <a:cubicBezTo>
                  <a:pt x="3751244" y="1864"/>
                  <a:pt x="2023432" y="-12826"/>
                  <a:pt x="1366092" y="22061"/>
                </a:cubicBezTo>
                <a:cubicBezTo>
                  <a:pt x="708752" y="56948"/>
                  <a:pt x="646323" y="33078"/>
                  <a:pt x="418641" y="220365"/>
                </a:cubicBezTo>
                <a:cubicBezTo>
                  <a:pt x="190959" y="407652"/>
                  <a:pt x="0" y="1145782"/>
                  <a:pt x="0" y="1145782"/>
                </a:cubicBezTo>
                <a:lnTo>
                  <a:pt x="0" y="1145782"/>
                </a:lnTo>
              </a:path>
            </a:pathLst>
          </a:custGeom>
          <a:noFill/>
          <a:ln w="317500">
            <a:solidFill>
              <a:schemeClr val="accent6">
                <a:lumMod val="20000"/>
                <a:lumOff val="8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5804223" y="1556441"/>
            <a:ext cx="2091944" cy="1766932"/>
          </a:xfrm>
          <a:prstGeom prst="rect">
            <a:avLst/>
          </a:prstGeom>
          <a:solidFill>
            <a:schemeClr val="tx2">
              <a:lumMod val="60000"/>
              <a:lumOff val="4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p:cNvSpPr/>
          <p:nvPr/>
        </p:nvSpPr>
        <p:spPr>
          <a:xfrm>
            <a:off x="2239496" y="2600717"/>
            <a:ext cx="4869456" cy="974856"/>
          </a:xfrm>
          <a:custGeom>
            <a:avLst/>
            <a:gdLst>
              <a:gd name="connsiteX0" fmla="*/ 0 w 4869456"/>
              <a:gd name="connsiteY0" fmla="*/ 697820 h 708837"/>
              <a:gd name="connsiteX1" fmla="*/ 2456762 w 4869456"/>
              <a:gd name="connsiteY1" fmla="*/ 708837 h 708837"/>
              <a:gd name="connsiteX2" fmla="*/ 3205909 w 4869456"/>
              <a:gd name="connsiteY2" fmla="*/ 631719 h 708837"/>
              <a:gd name="connsiteX3" fmla="*/ 3701668 w 4869456"/>
              <a:gd name="connsiteY3" fmla="*/ 323247 h 708837"/>
              <a:gd name="connsiteX4" fmla="*/ 3966072 w 4869456"/>
              <a:gd name="connsiteY4" fmla="*/ 36808 h 708837"/>
              <a:gd name="connsiteX5" fmla="*/ 4208443 w 4869456"/>
              <a:gd name="connsiteY5" fmla="*/ 3758 h 708837"/>
              <a:gd name="connsiteX6" fmla="*/ 4869456 w 4869456"/>
              <a:gd name="connsiteY6" fmla="*/ 14774 h 708837"/>
              <a:gd name="connsiteX0" fmla="*/ 0 w 4869456"/>
              <a:gd name="connsiteY0" fmla="*/ 853552 h 864569"/>
              <a:gd name="connsiteX1" fmla="*/ 2456762 w 4869456"/>
              <a:gd name="connsiteY1" fmla="*/ 864569 h 864569"/>
              <a:gd name="connsiteX2" fmla="*/ 3205909 w 4869456"/>
              <a:gd name="connsiteY2" fmla="*/ 787451 h 864569"/>
              <a:gd name="connsiteX3" fmla="*/ 3701668 w 4869456"/>
              <a:gd name="connsiteY3" fmla="*/ 478979 h 864569"/>
              <a:gd name="connsiteX4" fmla="*/ 3966072 w 4869456"/>
              <a:gd name="connsiteY4" fmla="*/ 192540 h 864569"/>
              <a:gd name="connsiteX5" fmla="*/ 4208443 w 4869456"/>
              <a:gd name="connsiteY5" fmla="*/ 159490 h 864569"/>
              <a:gd name="connsiteX6" fmla="*/ 4869456 w 4869456"/>
              <a:gd name="connsiteY6" fmla="*/ 59 h 864569"/>
              <a:gd name="connsiteX0" fmla="*/ 0 w 4869456"/>
              <a:gd name="connsiteY0" fmla="*/ 909962 h 920979"/>
              <a:gd name="connsiteX1" fmla="*/ 2456762 w 4869456"/>
              <a:gd name="connsiteY1" fmla="*/ 920979 h 920979"/>
              <a:gd name="connsiteX2" fmla="*/ 3205909 w 4869456"/>
              <a:gd name="connsiteY2" fmla="*/ 843861 h 920979"/>
              <a:gd name="connsiteX3" fmla="*/ 3701668 w 4869456"/>
              <a:gd name="connsiteY3" fmla="*/ 535389 h 920979"/>
              <a:gd name="connsiteX4" fmla="*/ 3966072 w 4869456"/>
              <a:gd name="connsiteY4" fmla="*/ 248950 h 920979"/>
              <a:gd name="connsiteX5" fmla="*/ 4208443 w 4869456"/>
              <a:gd name="connsiteY5" fmla="*/ 0 h 920979"/>
              <a:gd name="connsiteX6" fmla="*/ 4869456 w 4869456"/>
              <a:gd name="connsiteY6" fmla="*/ 56469 h 920979"/>
              <a:gd name="connsiteX0" fmla="*/ 0 w 4869456"/>
              <a:gd name="connsiteY0" fmla="*/ 853493 h 864510"/>
              <a:gd name="connsiteX1" fmla="*/ 2456762 w 4869456"/>
              <a:gd name="connsiteY1" fmla="*/ 864510 h 864510"/>
              <a:gd name="connsiteX2" fmla="*/ 3205909 w 4869456"/>
              <a:gd name="connsiteY2" fmla="*/ 787392 h 864510"/>
              <a:gd name="connsiteX3" fmla="*/ 3701668 w 4869456"/>
              <a:gd name="connsiteY3" fmla="*/ 478920 h 864510"/>
              <a:gd name="connsiteX4" fmla="*/ 3966072 w 4869456"/>
              <a:gd name="connsiteY4" fmla="*/ 192481 h 864510"/>
              <a:gd name="connsiteX5" fmla="*/ 4869456 w 4869456"/>
              <a:gd name="connsiteY5" fmla="*/ 0 h 864510"/>
              <a:gd name="connsiteX0" fmla="*/ 0 w 4869456"/>
              <a:gd name="connsiteY0" fmla="*/ 853493 h 864510"/>
              <a:gd name="connsiteX1" fmla="*/ 2456762 w 4869456"/>
              <a:gd name="connsiteY1" fmla="*/ 864510 h 864510"/>
              <a:gd name="connsiteX2" fmla="*/ 3205909 w 4869456"/>
              <a:gd name="connsiteY2" fmla="*/ 787392 h 864510"/>
              <a:gd name="connsiteX3" fmla="*/ 3701668 w 4869456"/>
              <a:gd name="connsiteY3" fmla="*/ 478920 h 864510"/>
              <a:gd name="connsiteX4" fmla="*/ 4102707 w 4869456"/>
              <a:gd name="connsiteY4" fmla="*/ 78849 h 864510"/>
              <a:gd name="connsiteX5" fmla="*/ 4869456 w 4869456"/>
              <a:gd name="connsiteY5" fmla="*/ 0 h 864510"/>
              <a:gd name="connsiteX0" fmla="*/ 0 w 4869456"/>
              <a:gd name="connsiteY0" fmla="*/ 853493 h 871046"/>
              <a:gd name="connsiteX1" fmla="*/ 2456762 w 4869456"/>
              <a:gd name="connsiteY1" fmla="*/ 864510 h 871046"/>
              <a:gd name="connsiteX2" fmla="*/ 3205909 w 4869456"/>
              <a:gd name="connsiteY2" fmla="*/ 787392 h 871046"/>
              <a:gd name="connsiteX3" fmla="*/ 4102707 w 4869456"/>
              <a:gd name="connsiteY3" fmla="*/ 78849 h 871046"/>
              <a:gd name="connsiteX4" fmla="*/ 4869456 w 4869456"/>
              <a:gd name="connsiteY4" fmla="*/ 0 h 871046"/>
              <a:gd name="connsiteX0" fmla="*/ 0 w 4869456"/>
              <a:gd name="connsiteY0" fmla="*/ 853493 h 864510"/>
              <a:gd name="connsiteX1" fmla="*/ 2456762 w 4869456"/>
              <a:gd name="connsiteY1" fmla="*/ 864510 h 864510"/>
              <a:gd name="connsiteX2" fmla="*/ 3289992 w 4869456"/>
              <a:gd name="connsiteY2" fmla="*/ 730575 h 864510"/>
              <a:gd name="connsiteX3" fmla="*/ 4102707 w 4869456"/>
              <a:gd name="connsiteY3" fmla="*/ 78849 h 864510"/>
              <a:gd name="connsiteX4" fmla="*/ 4869456 w 4869456"/>
              <a:gd name="connsiteY4" fmla="*/ 0 h 864510"/>
              <a:gd name="connsiteX0" fmla="*/ 0 w 4869456"/>
              <a:gd name="connsiteY0" fmla="*/ 853493 h 873449"/>
              <a:gd name="connsiteX1" fmla="*/ 2456762 w 4869456"/>
              <a:gd name="connsiteY1" fmla="*/ 864510 h 873449"/>
              <a:gd name="connsiteX2" fmla="*/ 3289992 w 4869456"/>
              <a:gd name="connsiteY2" fmla="*/ 730575 h 873449"/>
              <a:gd name="connsiteX3" fmla="*/ 4102707 w 4869456"/>
              <a:gd name="connsiteY3" fmla="*/ 78849 h 873449"/>
              <a:gd name="connsiteX4" fmla="*/ 4869456 w 4869456"/>
              <a:gd name="connsiteY4" fmla="*/ 0 h 873449"/>
              <a:gd name="connsiteX0" fmla="*/ 0 w 4869456"/>
              <a:gd name="connsiteY0" fmla="*/ 853493 h 866799"/>
              <a:gd name="connsiteX1" fmla="*/ 2456762 w 4869456"/>
              <a:gd name="connsiteY1" fmla="*/ 864510 h 866799"/>
              <a:gd name="connsiteX2" fmla="*/ 3289992 w 4869456"/>
              <a:gd name="connsiteY2" fmla="*/ 730575 h 866799"/>
              <a:gd name="connsiteX3" fmla="*/ 4102707 w 4869456"/>
              <a:gd name="connsiteY3" fmla="*/ 78849 h 866799"/>
              <a:gd name="connsiteX4" fmla="*/ 4869456 w 4869456"/>
              <a:gd name="connsiteY4" fmla="*/ 0 h 866799"/>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78849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78849 h 864510"/>
              <a:gd name="connsiteX4" fmla="*/ 4869456 w 4869456"/>
              <a:gd name="connsiteY4" fmla="*/ 0 h 864510"/>
              <a:gd name="connsiteX0" fmla="*/ 0 w 4869456"/>
              <a:gd name="connsiteY0" fmla="*/ 863260 h 874277"/>
              <a:gd name="connsiteX1" fmla="*/ 2456762 w 4869456"/>
              <a:gd name="connsiteY1" fmla="*/ 874277 h 874277"/>
              <a:gd name="connsiteX2" fmla="*/ 3416116 w 4869456"/>
              <a:gd name="connsiteY2" fmla="*/ 672163 h 874277"/>
              <a:gd name="connsiteX3" fmla="*/ 4102707 w 4869456"/>
              <a:gd name="connsiteY3" fmla="*/ 88616 h 874277"/>
              <a:gd name="connsiteX4" fmla="*/ 4869456 w 4869456"/>
              <a:gd name="connsiteY4" fmla="*/ 9767 h 874277"/>
              <a:gd name="connsiteX0" fmla="*/ 0 w 4869456"/>
              <a:gd name="connsiteY0" fmla="*/ 863260 h 874277"/>
              <a:gd name="connsiteX1" fmla="*/ 2456762 w 4869456"/>
              <a:gd name="connsiteY1" fmla="*/ 874277 h 874277"/>
              <a:gd name="connsiteX2" fmla="*/ 3416116 w 4869456"/>
              <a:gd name="connsiteY2" fmla="*/ 672163 h 874277"/>
              <a:gd name="connsiteX3" fmla="*/ 4102707 w 4869456"/>
              <a:gd name="connsiteY3" fmla="*/ 88616 h 874277"/>
              <a:gd name="connsiteX4" fmla="*/ 4869456 w 4869456"/>
              <a:gd name="connsiteY4" fmla="*/ 9767 h 874277"/>
              <a:gd name="connsiteX0" fmla="*/ 0 w 4869456"/>
              <a:gd name="connsiteY0" fmla="*/ 863260 h 874277"/>
              <a:gd name="connsiteX1" fmla="*/ 2456762 w 4869456"/>
              <a:gd name="connsiteY1" fmla="*/ 874277 h 874277"/>
              <a:gd name="connsiteX2" fmla="*/ 3416116 w 4869456"/>
              <a:gd name="connsiteY2" fmla="*/ 672163 h 874277"/>
              <a:gd name="connsiteX3" fmla="*/ 4102707 w 4869456"/>
              <a:gd name="connsiteY3" fmla="*/ 88616 h 874277"/>
              <a:gd name="connsiteX4" fmla="*/ 4869456 w 4869456"/>
              <a:gd name="connsiteY4" fmla="*/ 9767 h 874277"/>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78849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10670 h 864510"/>
              <a:gd name="connsiteX4" fmla="*/ 4869456 w 4869456"/>
              <a:gd name="connsiteY4" fmla="*/ 0 h 864510"/>
              <a:gd name="connsiteX0" fmla="*/ 0 w 4869456"/>
              <a:gd name="connsiteY0" fmla="*/ 853493 h 881184"/>
              <a:gd name="connsiteX1" fmla="*/ 2456762 w 4869456"/>
              <a:gd name="connsiteY1" fmla="*/ 864510 h 881184"/>
              <a:gd name="connsiteX2" fmla="*/ 3353054 w 4869456"/>
              <a:gd name="connsiteY2" fmla="*/ 798754 h 881184"/>
              <a:gd name="connsiteX3" fmla="*/ 4102707 w 4869456"/>
              <a:gd name="connsiteY3" fmla="*/ 10670 h 881184"/>
              <a:gd name="connsiteX4" fmla="*/ 4869456 w 4869456"/>
              <a:gd name="connsiteY4" fmla="*/ 0 h 881184"/>
              <a:gd name="connsiteX0" fmla="*/ 0 w 4869456"/>
              <a:gd name="connsiteY0" fmla="*/ 853493 h 864510"/>
              <a:gd name="connsiteX1" fmla="*/ 2456762 w 4869456"/>
              <a:gd name="connsiteY1" fmla="*/ 864510 h 864510"/>
              <a:gd name="connsiteX2" fmla="*/ 3353054 w 4869456"/>
              <a:gd name="connsiteY2" fmla="*/ 798754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395095 w 4869456"/>
              <a:gd name="connsiteY2" fmla="*/ 741938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395095 w 4869456"/>
              <a:gd name="connsiteY2" fmla="*/ 741938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395095 w 4869456"/>
              <a:gd name="connsiteY2" fmla="*/ 741938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9456" h="864510">
                <a:moveTo>
                  <a:pt x="0" y="853493"/>
                </a:moveTo>
                <a:lnTo>
                  <a:pt x="2456762" y="864510"/>
                </a:lnTo>
                <a:cubicBezTo>
                  <a:pt x="2991080" y="853493"/>
                  <a:pt x="3377874" y="911173"/>
                  <a:pt x="3447647" y="582853"/>
                </a:cubicBezTo>
                <a:cubicBezTo>
                  <a:pt x="3585337" y="111015"/>
                  <a:pt x="3629257" y="75617"/>
                  <a:pt x="4102707" y="10670"/>
                </a:cubicBezTo>
                <a:cubicBezTo>
                  <a:pt x="4712793" y="2539"/>
                  <a:pt x="4681251" y="40100"/>
                  <a:pt x="4869456" y="0"/>
                </a:cubicBezTo>
              </a:path>
            </a:pathLst>
          </a:custGeom>
          <a:noFill/>
          <a:ln w="381000">
            <a:solidFill>
              <a:schemeClr val="bg1">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flipV="1">
            <a:off x="2200599" y="3548657"/>
            <a:ext cx="4869456" cy="799627"/>
          </a:xfrm>
          <a:custGeom>
            <a:avLst/>
            <a:gdLst>
              <a:gd name="connsiteX0" fmla="*/ 0 w 4869456"/>
              <a:gd name="connsiteY0" fmla="*/ 697820 h 708837"/>
              <a:gd name="connsiteX1" fmla="*/ 2456762 w 4869456"/>
              <a:gd name="connsiteY1" fmla="*/ 708837 h 708837"/>
              <a:gd name="connsiteX2" fmla="*/ 3205909 w 4869456"/>
              <a:gd name="connsiteY2" fmla="*/ 631719 h 708837"/>
              <a:gd name="connsiteX3" fmla="*/ 3701668 w 4869456"/>
              <a:gd name="connsiteY3" fmla="*/ 323247 h 708837"/>
              <a:gd name="connsiteX4" fmla="*/ 3966072 w 4869456"/>
              <a:gd name="connsiteY4" fmla="*/ 36808 h 708837"/>
              <a:gd name="connsiteX5" fmla="*/ 4208443 w 4869456"/>
              <a:gd name="connsiteY5" fmla="*/ 3758 h 708837"/>
              <a:gd name="connsiteX6" fmla="*/ 4869456 w 4869456"/>
              <a:gd name="connsiteY6" fmla="*/ 14774 h 708837"/>
              <a:gd name="connsiteX0" fmla="*/ 0 w 4869456"/>
              <a:gd name="connsiteY0" fmla="*/ 853552 h 864569"/>
              <a:gd name="connsiteX1" fmla="*/ 2456762 w 4869456"/>
              <a:gd name="connsiteY1" fmla="*/ 864569 h 864569"/>
              <a:gd name="connsiteX2" fmla="*/ 3205909 w 4869456"/>
              <a:gd name="connsiteY2" fmla="*/ 787451 h 864569"/>
              <a:gd name="connsiteX3" fmla="*/ 3701668 w 4869456"/>
              <a:gd name="connsiteY3" fmla="*/ 478979 h 864569"/>
              <a:gd name="connsiteX4" fmla="*/ 3966072 w 4869456"/>
              <a:gd name="connsiteY4" fmla="*/ 192540 h 864569"/>
              <a:gd name="connsiteX5" fmla="*/ 4208443 w 4869456"/>
              <a:gd name="connsiteY5" fmla="*/ 159490 h 864569"/>
              <a:gd name="connsiteX6" fmla="*/ 4869456 w 4869456"/>
              <a:gd name="connsiteY6" fmla="*/ 59 h 864569"/>
              <a:gd name="connsiteX0" fmla="*/ 0 w 4869456"/>
              <a:gd name="connsiteY0" fmla="*/ 909962 h 920979"/>
              <a:gd name="connsiteX1" fmla="*/ 2456762 w 4869456"/>
              <a:gd name="connsiteY1" fmla="*/ 920979 h 920979"/>
              <a:gd name="connsiteX2" fmla="*/ 3205909 w 4869456"/>
              <a:gd name="connsiteY2" fmla="*/ 843861 h 920979"/>
              <a:gd name="connsiteX3" fmla="*/ 3701668 w 4869456"/>
              <a:gd name="connsiteY3" fmla="*/ 535389 h 920979"/>
              <a:gd name="connsiteX4" fmla="*/ 3966072 w 4869456"/>
              <a:gd name="connsiteY4" fmla="*/ 248950 h 920979"/>
              <a:gd name="connsiteX5" fmla="*/ 4208443 w 4869456"/>
              <a:gd name="connsiteY5" fmla="*/ 0 h 920979"/>
              <a:gd name="connsiteX6" fmla="*/ 4869456 w 4869456"/>
              <a:gd name="connsiteY6" fmla="*/ 56469 h 920979"/>
              <a:gd name="connsiteX0" fmla="*/ 0 w 4869456"/>
              <a:gd name="connsiteY0" fmla="*/ 853493 h 864510"/>
              <a:gd name="connsiteX1" fmla="*/ 2456762 w 4869456"/>
              <a:gd name="connsiteY1" fmla="*/ 864510 h 864510"/>
              <a:gd name="connsiteX2" fmla="*/ 3205909 w 4869456"/>
              <a:gd name="connsiteY2" fmla="*/ 787392 h 864510"/>
              <a:gd name="connsiteX3" fmla="*/ 3701668 w 4869456"/>
              <a:gd name="connsiteY3" fmla="*/ 478920 h 864510"/>
              <a:gd name="connsiteX4" fmla="*/ 3966072 w 4869456"/>
              <a:gd name="connsiteY4" fmla="*/ 192481 h 864510"/>
              <a:gd name="connsiteX5" fmla="*/ 4869456 w 4869456"/>
              <a:gd name="connsiteY5" fmla="*/ 0 h 864510"/>
              <a:gd name="connsiteX0" fmla="*/ 0 w 4869456"/>
              <a:gd name="connsiteY0" fmla="*/ 853493 h 864510"/>
              <a:gd name="connsiteX1" fmla="*/ 2456762 w 4869456"/>
              <a:gd name="connsiteY1" fmla="*/ 864510 h 864510"/>
              <a:gd name="connsiteX2" fmla="*/ 3205909 w 4869456"/>
              <a:gd name="connsiteY2" fmla="*/ 787392 h 864510"/>
              <a:gd name="connsiteX3" fmla="*/ 3701668 w 4869456"/>
              <a:gd name="connsiteY3" fmla="*/ 478920 h 864510"/>
              <a:gd name="connsiteX4" fmla="*/ 4102707 w 4869456"/>
              <a:gd name="connsiteY4" fmla="*/ 78849 h 864510"/>
              <a:gd name="connsiteX5" fmla="*/ 4869456 w 4869456"/>
              <a:gd name="connsiteY5" fmla="*/ 0 h 864510"/>
              <a:gd name="connsiteX0" fmla="*/ 0 w 4869456"/>
              <a:gd name="connsiteY0" fmla="*/ 853493 h 871046"/>
              <a:gd name="connsiteX1" fmla="*/ 2456762 w 4869456"/>
              <a:gd name="connsiteY1" fmla="*/ 864510 h 871046"/>
              <a:gd name="connsiteX2" fmla="*/ 3205909 w 4869456"/>
              <a:gd name="connsiteY2" fmla="*/ 787392 h 871046"/>
              <a:gd name="connsiteX3" fmla="*/ 4102707 w 4869456"/>
              <a:gd name="connsiteY3" fmla="*/ 78849 h 871046"/>
              <a:gd name="connsiteX4" fmla="*/ 4869456 w 4869456"/>
              <a:gd name="connsiteY4" fmla="*/ 0 h 871046"/>
              <a:gd name="connsiteX0" fmla="*/ 0 w 4869456"/>
              <a:gd name="connsiteY0" fmla="*/ 853493 h 864510"/>
              <a:gd name="connsiteX1" fmla="*/ 2456762 w 4869456"/>
              <a:gd name="connsiteY1" fmla="*/ 864510 h 864510"/>
              <a:gd name="connsiteX2" fmla="*/ 3289992 w 4869456"/>
              <a:gd name="connsiteY2" fmla="*/ 730575 h 864510"/>
              <a:gd name="connsiteX3" fmla="*/ 4102707 w 4869456"/>
              <a:gd name="connsiteY3" fmla="*/ 78849 h 864510"/>
              <a:gd name="connsiteX4" fmla="*/ 4869456 w 4869456"/>
              <a:gd name="connsiteY4" fmla="*/ 0 h 864510"/>
              <a:gd name="connsiteX0" fmla="*/ 0 w 4869456"/>
              <a:gd name="connsiteY0" fmla="*/ 853493 h 873449"/>
              <a:gd name="connsiteX1" fmla="*/ 2456762 w 4869456"/>
              <a:gd name="connsiteY1" fmla="*/ 864510 h 873449"/>
              <a:gd name="connsiteX2" fmla="*/ 3289992 w 4869456"/>
              <a:gd name="connsiteY2" fmla="*/ 730575 h 873449"/>
              <a:gd name="connsiteX3" fmla="*/ 4102707 w 4869456"/>
              <a:gd name="connsiteY3" fmla="*/ 78849 h 873449"/>
              <a:gd name="connsiteX4" fmla="*/ 4869456 w 4869456"/>
              <a:gd name="connsiteY4" fmla="*/ 0 h 873449"/>
              <a:gd name="connsiteX0" fmla="*/ 0 w 4869456"/>
              <a:gd name="connsiteY0" fmla="*/ 853493 h 866799"/>
              <a:gd name="connsiteX1" fmla="*/ 2456762 w 4869456"/>
              <a:gd name="connsiteY1" fmla="*/ 864510 h 866799"/>
              <a:gd name="connsiteX2" fmla="*/ 3289992 w 4869456"/>
              <a:gd name="connsiteY2" fmla="*/ 730575 h 866799"/>
              <a:gd name="connsiteX3" fmla="*/ 4102707 w 4869456"/>
              <a:gd name="connsiteY3" fmla="*/ 78849 h 866799"/>
              <a:gd name="connsiteX4" fmla="*/ 4869456 w 4869456"/>
              <a:gd name="connsiteY4" fmla="*/ 0 h 866799"/>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78849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78849 h 864510"/>
              <a:gd name="connsiteX4" fmla="*/ 4869456 w 4869456"/>
              <a:gd name="connsiteY4" fmla="*/ 0 h 864510"/>
              <a:gd name="connsiteX0" fmla="*/ 0 w 4869456"/>
              <a:gd name="connsiteY0" fmla="*/ 863260 h 874277"/>
              <a:gd name="connsiteX1" fmla="*/ 2456762 w 4869456"/>
              <a:gd name="connsiteY1" fmla="*/ 874277 h 874277"/>
              <a:gd name="connsiteX2" fmla="*/ 3416116 w 4869456"/>
              <a:gd name="connsiteY2" fmla="*/ 672163 h 874277"/>
              <a:gd name="connsiteX3" fmla="*/ 4102707 w 4869456"/>
              <a:gd name="connsiteY3" fmla="*/ 88616 h 874277"/>
              <a:gd name="connsiteX4" fmla="*/ 4869456 w 4869456"/>
              <a:gd name="connsiteY4" fmla="*/ 9767 h 874277"/>
              <a:gd name="connsiteX0" fmla="*/ 0 w 4869456"/>
              <a:gd name="connsiteY0" fmla="*/ 863260 h 874277"/>
              <a:gd name="connsiteX1" fmla="*/ 2456762 w 4869456"/>
              <a:gd name="connsiteY1" fmla="*/ 874277 h 874277"/>
              <a:gd name="connsiteX2" fmla="*/ 3416116 w 4869456"/>
              <a:gd name="connsiteY2" fmla="*/ 672163 h 874277"/>
              <a:gd name="connsiteX3" fmla="*/ 4102707 w 4869456"/>
              <a:gd name="connsiteY3" fmla="*/ 88616 h 874277"/>
              <a:gd name="connsiteX4" fmla="*/ 4869456 w 4869456"/>
              <a:gd name="connsiteY4" fmla="*/ 9767 h 874277"/>
              <a:gd name="connsiteX0" fmla="*/ 0 w 4869456"/>
              <a:gd name="connsiteY0" fmla="*/ 863260 h 874277"/>
              <a:gd name="connsiteX1" fmla="*/ 2456762 w 4869456"/>
              <a:gd name="connsiteY1" fmla="*/ 874277 h 874277"/>
              <a:gd name="connsiteX2" fmla="*/ 3416116 w 4869456"/>
              <a:gd name="connsiteY2" fmla="*/ 672163 h 874277"/>
              <a:gd name="connsiteX3" fmla="*/ 4102707 w 4869456"/>
              <a:gd name="connsiteY3" fmla="*/ 88616 h 874277"/>
              <a:gd name="connsiteX4" fmla="*/ 4869456 w 4869456"/>
              <a:gd name="connsiteY4" fmla="*/ 9767 h 874277"/>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78849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10670 h 864510"/>
              <a:gd name="connsiteX4" fmla="*/ 4869456 w 4869456"/>
              <a:gd name="connsiteY4" fmla="*/ 0 h 864510"/>
              <a:gd name="connsiteX0" fmla="*/ 0 w 4869456"/>
              <a:gd name="connsiteY0" fmla="*/ 853493 h 881184"/>
              <a:gd name="connsiteX1" fmla="*/ 2456762 w 4869456"/>
              <a:gd name="connsiteY1" fmla="*/ 864510 h 881184"/>
              <a:gd name="connsiteX2" fmla="*/ 3353054 w 4869456"/>
              <a:gd name="connsiteY2" fmla="*/ 798754 h 881184"/>
              <a:gd name="connsiteX3" fmla="*/ 4102707 w 4869456"/>
              <a:gd name="connsiteY3" fmla="*/ 10670 h 881184"/>
              <a:gd name="connsiteX4" fmla="*/ 4869456 w 4869456"/>
              <a:gd name="connsiteY4" fmla="*/ 0 h 881184"/>
              <a:gd name="connsiteX0" fmla="*/ 0 w 4869456"/>
              <a:gd name="connsiteY0" fmla="*/ 853493 h 864510"/>
              <a:gd name="connsiteX1" fmla="*/ 2456762 w 4869456"/>
              <a:gd name="connsiteY1" fmla="*/ 864510 h 864510"/>
              <a:gd name="connsiteX2" fmla="*/ 3353054 w 4869456"/>
              <a:gd name="connsiteY2" fmla="*/ 798754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395095 w 4869456"/>
              <a:gd name="connsiteY2" fmla="*/ 741938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395095 w 4869456"/>
              <a:gd name="connsiteY2" fmla="*/ 741938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395095 w 4869456"/>
              <a:gd name="connsiteY2" fmla="*/ 741938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9456" h="864510">
                <a:moveTo>
                  <a:pt x="0" y="853493"/>
                </a:moveTo>
                <a:lnTo>
                  <a:pt x="2456762" y="864510"/>
                </a:lnTo>
                <a:cubicBezTo>
                  <a:pt x="2991080" y="853493"/>
                  <a:pt x="3377874" y="911173"/>
                  <a:pt x="3447647" y="582853"/>
                </a:cubicBezTo>
                <a:cubicBezTo>
                  <a:pt x="3585337" y="111015"/>
                  <a:pt x="3629257" y="75617"/>
                  <a:pt x="4102707" y="10670"/>
                </a:cubicBezTo>
                <a:cubicBezTo>
                  <a:pt x="4712793" y="2539"/>
                  <a:pt x="4681251" y="40100"/>
                  <a:pt x="4869456" y="0"/>
                </a:cubicBezTo>
              </a:path>
            </a:pathLst>
          </a:custGeom>
          <a:noFill/>
          <a:ln w="381000">
            <a:solidFill>
              <a:schemeClr val="bg1">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p:cNvSpPr/>
          <p:nvPr/>
        </p:nvSpPr>
        <p:spPr>
          <a:xfrm>
            <a:off x="7236443" y="1872603"/>
            <a:ext cx="2225042" cy="756002"/>
          </a:xfrm>
          <a:custGeom>
            <a:avLst/>
            <a:gdLst>
              <a:gd name="connsiteX0" fmla="*/ 2566930 w 2566930"/>
              <a:gd name="connsiteY0" fmla="*/ 0 h 848752"/>
              <a:gd name="connsiteX1" fmla="*/ 1652530 w 2566930"/>
              <a:gd name="connsiteY1" fmla="*/ 198304 h 848752"/>
              <a:gd name="connsiteX2" fmla="*/ 1002535 w 2566930"/>
              <a:gd name="connsiteY2" fmla="*/ 804231 h 848752"/>
              <a:gd name="connsiteX3" fmla="*/ 0 w 2566930"/>
              <a:gd name="connsiteY3" fmla="*/ 837282 h 848752"/>
            </a:gdLst>
            <a:ahLst/>
            <a:cxnLst>
              <a:cxn ang="0">
                <a:pos x="connsiteX0" y="connsiteY0"/>
              </a:cxn>
              <a:cxn ang="0">
                <a:pos x="connsiteX1" y="connsiteY1"/>
              </a:cxn>
              <a:cxn ang="0">
                <a:pos x="connsiteX2" y="connsiteY2"/>
              </a:cxn>
              <a:cxn ang="0">
                <a:pos x="connsiteX3" y="connsiteY3"/>
              </a:cxn>
            </a:cxnLst>
            <a:rect l="l" t="t" r="r" b="b"/>
            <a:pathLst>
              <a:path w="2566930" h="848752">
                <a:moveTo>
                  <a:pt x="2566930" y="0"/>
                </a:moveTo>
                <a:cubicBezTo>
                  <a:pt x="2240096" y="32133"/>
                  <a:pt x="1913262" y="64266"/>
                  <a:pt x="1652530" y="198304"/>
                </a:cubicBezTo>
                <a:cubicBezTo>
                  <a:pt x="1391798" y="332342"/>
                  <a:pt x="1277957" y="697735"/>
                  <a:pt x="1002535" y="804231"/>
                </a:cubicBezTo>
                <a:cubicBezTo>
                  <a:pt x="727113" y="910727"/>
                  <a:pt x="141383" y="785870"/>
                  <a:pt x="0" y="837282"/>
                </a:cubicBezTo>
              </a:path>
            </a:pathLst>
          </a:custGeom>
          <a:noFill/>
          <a:ln w="317500">
            <a:solidFill>
              <a:schemeClr val="accent6">
                <a:lumMod val="20000"/>
                <a:lumOff val="80000"/>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144357" y="175388"/>
            <a:ext cx="12928176" cy="861774"/>
          </a:xfrm>
          <a:prstGeom prst="rect">
            <a:avLst/>
          </a:prstGeom>
          <a:noFill/>
        </p:spPr>
        <p:txBody>
          <a:bodyPr wrap="square" rtlCol="0">
            <a:spAutoFit/>
          </a:bodyPr>
          <a:lstStyle/>
          <a:p>
            <a:r>
              <a:rPr lang="en-US" sz="2500" b="1" dirty="0">
                <a:solidFill>
                  <a:schemeClr val="accent3">
                    <a:lumMod val="20000"/>
                    <a:lumOff val="80000"/>
                  </a:schemeClr>
                </a:solidFill>
                <a:latin typeface="Ayuthaya" charset="-34"/>
                <a:ea typeface="Ayuthaya" charset="-34"/>
                <a:cs typeface="Ayuthaya" charset="-34"/>
              </a:rPr>
              <a:t>Evaluation- Seismic Ambient Noise Cross-Correlation</a:t>
            </a:r>
          </a:p>
          <a:p>
            <a:endParaRPr lang="en-US" sz="2500" b="1" dirty="0">
              <a:solidFill>
                <a:schemeClr val="accent3">
                  <a:lumMod val="20000"/>
                  <a:lumOff val="80000"/>
                </a:schemeClr>
              </a:solidFill>
              <a:latin typeface="Ayuthaya" charset="-34"/>
              <a:ea typeface="Ayuthaya" charset="-34"/>
              <a:cs typeface="Ayuthaya" charset="-34"/>
            </a:endParaRPr>
          </a:p>
        </p:txBody>
      </p:sp>
      <p:pic>
        <p:nvPicPr>
          <p:cNvPr id="12" name="Picture 6" descr="http://www.clker.com/cliparts/l/W/C/G/x/1/blue-gear-wheel-hi.png"/>
          <p:cNvPicPr>
            <a:picLocks noChangeAspect="1" noChangeArrowheads="1"/>
          </p:cNvPicPr>
          <p:nvPr/>
        </p:nvPicPr>
        <p:blipFill>
          <a:blip r:embed="rId3">
            <a:duotone>
              <a:schemeClr val="accent4">
                <a:shade val="45000"/>
                <a:satMod val="135000"/>
              </a:schemeClr>
              <a:prstClr val="white"/>
            </a:duotone>
            <a:alphaModFix amt="94000"/>
            <a:extLst>
              <a:ext uri="{28A0092B-C50C-407E-A947-70E740481C1C}">
                <a14:useLocalDpi xmlns:a14="http://schemas.microsoft.com/office/drawing/2010/main"/>
              </a:ext>
            </a:extLst>
          </a:blip>
          <a:srcRect/>
          <a:stretch>
            <a:fillRect/>
          </a:stretch>
        </p:blipFill>
        <p:spPr bwMode="auto">
          <a:xfrm rot="1357803">
            <a:off x="837454" y="2681223"/>
            <a:ext cx="1671247" cy="1640607"/>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Oval 12"/>
          <p:cNvSpPr/>
          <p:nvPr/>
        </p:nvSpPr>
        <p:spPr>
          <a:xfrm rot="1357803">
            <a:off x="1481650" y="3300085"/>
            <a:ext cx="417422" cy="417338"/>
          </a:xfrm>
          <a:prstGeom prst="ellipse">
            <a:avLst/>
          </a:prstGeom>
          <a:solidFill>
            <a:srgbClr val="D1AC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https://avatars3.githubusercontent.com/u/3019875?v=3&amp;s=400"/>
          <p:cNvPicPr>
            <a:picLocks noChangeAspect="1" noChangeArrowheads="1"/>
          </p:cNvPicPr>
          <p:nvPr/>
        </p:nvPicPr>
        <p:blipFill rotWithShape="1">
          <a:blip r:embed="rId4">
            <a:alphaModFix/>
            <a:lum bright="70000" contrast="-70000"/>
            <a:extLst>
              <a:ext uri="{28A0092B-C50C-407E-A947-70E740481C1C}">
                <a14:useLocalDpi xmlns:a14="http://schemas.microsoft.com/office/drawing/2010/main"/>
              </a:ext>
            </a:extLst>
          </a:blip>
          <a:srcRect/>
          <a:stretch/>
        </p:blipFill>
        <p:spPr bwMode="auto">
          <a:xfrm>
            <a:off x="1263949" y="3121997"/>
            <a:ext cx="916886" cy="759058"/>
          </a:xfrm>
          <a:prstGeom prst="rect">
            <a:avLst/>
          </a:prstGeom>
          <a:noFill/>
          <a:extLst>
            <a:ext uri="{909E8E84-426E-40dd-AFC4-6F175D3DCCD1}">
              <a14:hiddenFill xmlns="" xmlns:a14="http://schemas.microsoft.com/office/drawing/2010/main">
                <a:solidFill>
                  <a:srgbClr val="FFFFFF"/>
                </a:solidFill>
              </a14:hiddenFill>
            </a:ext>
          </a:extLst>
        </p:spPr>
      </p:pic>
      <p:sp>
        <p:nvSpPr>
          <p:cNvPr id="15" name="Oval 14"/>
          <p:cNvSpPr/>
          <p:nvPr/>
        </p:nvSpPr>
        <p:spPr>
          <a:xfrm>
            <a:off x="3200941" y="3389159"/>
            <a:ext cx="298982" cy="298982"/>
          </a:xfrm>
          <a:prstGeom prst="ellipse">
            <a:avLst/>
          </a:prstGeom>
          <a:noFill/>
          <a:ln w="28575">
            <a:solidFill>
              <a:schemeClr val="accent2">
                <a:lumMod val="7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232092" y="3417621"/>
            <a:ext cx="241405" cy="241405"/>
          </a:xfrm>
          <a:prstGeom prst="ellipse">
            <a:avLst/>
          </a:prstGeom>
          <a:solidFill>
            <a:schemeClr val="accent2">
              <a:lumMod val="60000"/>
              <a:lumOff val="40000"/>
              <a:alpha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p:nvCxnSpPr>
        <p:spPr>
          <a:xfrm>
            <a:off x="3098013" y="3235843"/>
            <a:ext cx="2034201" cy="0"/>
          </a:xfrm>
          <a:prstGeom prst="line">
            <a:avLst/>
          </a:prstGeom>
          <a:ln w="2540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638213" y="2872766"/>
            <a:ext cx="459800" cy="363077"/>
          </a:xfrm>
          <a:prstGeom prst="line">
            <a:avLst/>
          </a:prstGeom>
          <a:ln w="2540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098013" y="3874938"/>
            <a:ext cx="2034201" cy="0"/>
          </a:xfrm>
          <a:prstGeom prst="line">
            <a:avLst/>
          </a:prstGeom>
          <a:ln w="2540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2638213" y="3874938"/>
            <a:ext cx="459800" cy="312257"/>
          </a:xfrm>
          <a:prstGeom prst="line">
            <a:avLst/>
          </a:prstGeom>
          <a:ln w="2540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3862691" y="3433806"/>
            <a:ext cx="238030" cy="238030"/>
          </a:xfrm>
          <a:prstGeom prst="ellipse">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833266" y="3404383"/>
            <a:ext cx="294802" cy="294802"/>
          </a:xfrm>
          <a:prstGeom prst="ellipse">
            <a:avLst/>
          </a:prstGeom>
          <a:noFill/>
          <a:ln w="28575">
            <a:solidFill>
              <a:schemeClr val="accent1">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4485752" y="3414356"/>
            <a:ext cx="279795" cy="279795"/>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513275" y="3442819"/>
            <a:ext cx="225913" cy="225913"/>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http://baymcp.com/wp-content/uploads/2014/12/storage.png"/>
          <p:cNvPicPr>
            <a:picLocks noChangeAspect="1" noChangeArrowheads="1"/>
          </p:cNvPicPr>
          <p:nvPr/>
        </p:nvPicPr>
        <p:blipFill>
          <a:blip r:embed="rId5">
            <a:biLevel thresh="25000"/>
            <a:alphaModFix amt="90000"/>
            <a:extLst>
              <a:ext uri="{28A0092B-C50C-407E-A947-70E740481C1C}">
                <a14:useLocalDpi xmlns:a14="http://schemas.microsoft.com/office/drawing/2010/main"/>
              </a:ext>
            </a:extLst>
          </a:blip>
          <a:srcRect/>
          <a:stretch>
            <a:fillRect/>
          </a:stretch>
        </p:blipFill>
        <p:spPr bwMode="auto">
          <a:xfrm>
            <a:off x="9279409" y="1471372"/>
            <a:ext cx="1066969" cy="720252"/>
          </a:xfrm>
          <a:prstGeom prst="rect">
            <a:avLst/>
          </a:prstGeom>
          <a:noFill/>
          <a:extLst>
            <a:ext uri="{909E8E84-426E-40dd-AFC4-6F175D3DCCD1}">
              <a14:hiddenFill xmlns="" xmlns:a14="http://schemas.microsoft.com/office/drawing/2010/main">
                <a:solidFill>
                  <a:srgbClr val="FFFFFF"/>
                </a:solidFill>
              </a14:hiddenFill>
            </a:ext>
          </a:extLst>
        </p:spPr>
      </p:pic>
      <p:sp>
        <p:nvSpPr>
          <p:cNvPr id="35" name="TextBox 34"/>
          <p:cNvSpPr txBox="1"/>
          <p:nvPr/>
        </p:nvSpPr>
        <p:spPr>
          <a:xfrm>
            <a:off x="9583030" y="2158034"/>
            <a:ext cx="1700617" cy="615553"/>
          </a:xfrm>
          <a:prstGeom prst="rect">
            <a:avLst/>
          </a:prstGeom>
          <a:noFill/>
        </p:spPr>
        <p:txBody>
          <a:bodyPr wrap="square" rtlCol="0">
            <a:spAutoFit/>
          </a:bodyPr>
          <a:lstStyle/>
          <a:p>
            <a:r>
              <a:rPr lang="en-US" sz="1700" i="1" dirty="0">
                <a:solidFill>
                  <a:schemeClr val="bg1"/>
                </a:solidFill>
              </a:rPr>
              <a:t>IRIS database</a:t>
            </a:r>
          </a:p>
          <a:p>
            <a:r>
              <a:rPr lang="en-US" sz="1700" i="1" dirty="0">
                <a:solidFill>
                  <a:schemeClr val="bg1"/>
                </a:solidFill>
              </a:rPr>
              <a:t>(1000 stations)</a:t>
            </a:r>
          </a:p>
        </p:txBody>
      </p:sp>
      <p:sp>
        <p:nvSpPr>
          <p:cNvPr id="36" name="TextBox 35"/>
          <p:cNvSpPr txBox="1"/>
          <p:nvPr/>
        </p:nvSpPr>
        <p:spPr>
          <a:xfrm>
            <a:off x="8270475" y="3519572"/>
            <a:ext cx="2906740" cy="615553"/>
          </a:xfrm>
          <a:prstGeom prst="rect">
            <a:avLst/>
          </a:prstGeom>
          <a:noFill/>
        </p:spPr>
        <p:txBody>
          <a:bodyPr wrap="square" rtlCol="0">
            <a:spAutoFit/>
          </a:bodyPr>
          <a:lstStyle/>
          <a:p>
            <a:r>
              <a:rPr lang="en-US" sz="1700" i="1" dirty="0">
                <a:solidFill>
                  <a:schemeClr val="bg1"/>
                </a:solidFill>
              </a:rPr>
              <a:t>data transfers between sites performed by Pegasus</a:t>
            </a:r>
          </a:p>
        </p:txBody>
      </p:sp>
      <p:sp>
        <p:nvSpPr>
          <p:cNvPr id="42" name="TextBox 41"/>
          <p:cNvSpPr txBox="1"/>
          <p:nvPr/>
        </p:nvSpPr>
        <p:spPr>
          <a:xfrm>
            <a:off x="5777108" y="5185293"/>
            <a:ext cx="1700617" cy="615553"/>
          </a:xfrm>
          <a:prstGeom prst="rect">
            <a:avLst/>
          </a:prstGeom>
          <a:noFill/>
        </p:spPr>
        <p:txBody>
          <a:bodyPr wrap="square" rtlCol="0">
            <a:spAutoFit/>
          </a:bodyPr>
          <a:lstStyle/>
          <a:p>
            <a:r>
              <a:rPr lang="en-US" sz="1700" dirty="0">
                <a:solidFill>
                  <a:schemeClr val="bg1"/>
                </a:solidFill>
              </a:rPr>
              <a:t>Storm Cluster </a:t>
            </a:r>
            <a:br>
              <a:rPr lang="en-US" sz="1700" dirty="0">
                <a:solidFill>
                  <a:schemeClr val="bg1"/>
                </a:solidFill>
              </a:rPr>
            </a:br>
            <a:endParaRPr lang="en-US" sz="1700" dirty="0">
              <a:solidFill>
                <a:schemeClr val="bg1">
                  <a:lumMod val="85000"/>
                </a:schemeClr>
              </a:solidFill>
            </a:endParaRPr>
          </a:p>
        </p:txBody>
      </p:sp>
      <p:sp>
        <p:nvSpPr>
          <p:cNvPr id="43" name="TextBox 42"/>
          <p:cNvSpPr txBox="1"/>
          <p:nvPr/>
        </p:nvSpPr>
        <p:spPr>
          <a:xfrm>
            <a:off x="5787619" y="1560013"/>
            <a:ext cx="1700617" cy="615553"/>
          </a:xfrm>
          <a:prstGeom prst="rect">
            <a:avLst/>
          </a:prstGeom>
          <a:noFill/>
        </p:spPr>
        <p:txBody>
          <a:bodyPr wrap="square" rtlCol="0">
            <a:spAutoFit/>
          </a:bodyPr>
          <a:lstStyle/>
          <a:p>
            <a:r>
              <a:rPr lang="en-US" sz="1700" dirty="0">
                <a:solidFill>
                  <a:schemeClr val="bg1"/>
                </a:solidFill>
              </a:rPr>
              <a:t>MPI Cluster</a:t>
            </a:r>
          </a:p>
          <a:p>
            <a:endParaRPr lang="en-US" sz="1700" dirty="0">
              <a:solidFill>
                <a:schemeClr val="bg1">
                  <a:lumMod val="85000"/>
                </a:schemeClr>
              </a:solidFill>
            </a:endParaRPr>
          </a:p>
        </p:txBody>
      </p:sp>
      <p:sp>
        <p:nvSpPr>
          <p:cNvPr id="56" name="Freeform 55"/>
          <p:cNvSpPr/>
          <p:nvPr/>
        </p:nvSpPr>
        <p:spPr>
          <a:xfrm>
            <a:off x="8470332" y="1916669"/>
            <a:ext cx="627961" cy="319489"/>
          </a:xfrm>
          <a:custGeom>
            <a:avLst/>
            <a:gdLst>
              <a:gd name="connsiteX0" fmla="*/ 0 w 627961"/>
              <a:gd name="connsiteY0" fmla="*/ 319489 h 319489"/>
              <a:gd name="connsiteX1" fmla="*/ 264404 w 627961"/>
              <a:gd name="connsiteY1" fmla="*/ 99152 h 319489"/>
              <a:gd name="connsiteX2" fmla="*/ 627961 w 627961"/>
              <a:gd name="connsiteY2" fmla="*/ 0 h 319489"/>
            </a:gdLst>
            <a:ahLst/>
            <a:cxnLst>
              <a:cxn ang="0">
                <a:pos x="connsiteX0" y="connsiteY0"/>
              </a:cxn>
              <a:cxn ang="0">
                <a:pos x="connsiteX1" y="connsiteY1"/>
              </a:cxn>
              <a:cxn ang="0">
                <a:pos x="connsiteX2" y="connsiteY2"/>
              </a:cxn>
            </a:cxnLst>
            <a:rect l="l" t="t" r="r" b="b"/>
            <a:pathLst>
              <a:path w="627961" h="319489">
                <a:moveTo>
                  <a:pt x="0" y="319489"/>
                </a:moveTo>
                <a:cubicBezTo>
                  <a:pt x="79872" y="235944"/>
                  <a:pt x="159744" y="152400"/>
                  <a:pt x="264404" y="99152"/>
                </a:cubicBezTo>
                <a:cubicBezTo>
                  <a:pt x="369064" y="45904"/>
                  <a:pt x="627961" y="0"/>
                  <a:pt x="627961" y="0"/>
                </a:cubicBezTo>
              </a:path>
            </a:pathLst>
          </a:custGeom>
          <a:noFill/>
          <a:ln w="57150">
            <a:solidFill>
              <a:schemeClr val="accent6">
                <a:lumMod val="20000"/>
                <a:lumOff val="80000"/>
                <a:alpha val="74000"/>
              </a:schemeClr>
            </a:solidFill>
            <a:headEnd type="stealth"/>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8013909" y="800436"/>
            <a:ext cx="2374368" cy="323165"/>
          </a:xfrm>
          <a:prstGeom prst="rect">
            <a:avLst/>
          </a:prstGeom>
          <a:noFill/>
        </p:spPr>
        <p:txBody>
          <a:bodyPr wrap="none" rtlCol="0">
            <a:spAutoFit/>
          </a:bodyPr>
          <a:lstStyle/>
          <a:p>
            <a:r>
              <a:rPr lang="en-US" sz="1500" b="1" i="1" dirty="0">
                <a:solidFill>
                  <a:schemeClr val="bg1"/>
                </a:solidFill>
                <a:latin typeface="Ayuthaya" charset="-34"/>
                <a:ea typeface="Ayuthaya" charset="-34"/>
                <a:cs typeface="Ayuthaya" charset="-34"/>
              </a:rPr>
              <a:t>input data (~150MB)</a:t>
            </a:r>
          </a:p>
        </p:txBody>
      </p:sp>
      <p:pic>
        <p:nvPicPr>
          <p:cNvPr id="50" name="Picture 2" descr="http://www.marketingfortravelexperts.com/wp-content/uploads/2014/05/black-right-arrow.png"/>
          <p:cNvPicPr>
            <a:picLocks noChangeAspect="1" noChangeArrowheads="1"/>
          </p:cNvPicPr>
          <p:nvPr/>
        </p:nvPicPr>
        <p:blipFill>
          <a:blip r:embed="rId6">
            <a:duotone>
              <a:schemeClr val="accent6">
                <a:shade val="45000"/>
                <a:satMod val="135000"/>
              </a:schemeClr>
              <a:prstClr val="white"/>
            </a:duotone>
            <a:alphaModFix amt="74000"/>
            <a:extLst>
              <a:ext uri="{28A0092B-C50C-407E-A947-70E740481C1C}">
                <a14:useLocalDpi xmlns:a14="http://schemas.microsoft.com/office/drawing/2010/main"/>
              </a:ext>
            </a:extLst>
          </a:blip>
          <a:srcRect/>
          <a:stretch>
            <a:fillRect/>
          </a:stretch>
        </p:blipFill>
        <p:spPr bwMode="auto">
          <a:xfrm rot="17269533" flipH="1">
            <a:off x="8187981" y="1352025"/>
            <a:ext cx="677401" cy="224199"/>
          </a:xfrm>
          <a:prstGeom prst="rect">
            <a:avLst/>
          </a:prstGeom>
          <a:noFill/>
          <a:extLst>
            <a:ext uri="{909E8E84-426E-40dd-AFC4-6F175D3DCCD1}">
              <a14:hiddenFill xmlns="" xmlns:a14="http://schemas.microsoft.com/office/drawing/2010/main">
                <a:solidFill>
                  <a:srgbClr val="FFFFFF"/>
                </a:solidFill>
              </a14:hiddenFill>
            </a:ext>
          </a:extLst>
        </p:spPr>
      </p:pic>
      <p:pic>
        <p:nvPicPr>
          <p:cNvPr id="51" name="Picture 2" descr="http://www.marketingfortravelexperts.com/wp-content/uploads/2014/05/black-right-arrow.png"/>
          <p:cNvPicPr>
            <a:picLocks noChangeAspect="1" noChangeArrowheads="1"/>
          </p:cNvPicPr>
          <p:nvPr/>
        </p:nvPicPr>
        <p:blipFill>
          <a:blip r:embed="rId6">
            <a:duotone>
              <a:schemeClr val="accent6">
                <a:shade val="45000"/>
                <a:satMod val="135000"/>
              </a:schemeClr>
              <a:prstClr val="white"/>
            </a:duotone>
            <a:alphaModFix amt="74000"/>
            <a:extLst>
              <a:ext uri="{28A0092B-C50C-407E-A947-70E740481C1C}">
                <a14:useLocalDpi xmlns:a14="http://schemas.microsoft.com/office/drawing/2010/main"/>
              </a:ext>
            </a:extLst>
          </a:blip>
          <a:srcRect/>
          <a:stretch>
            <a:fillRect/>
          </a:stretch>
        </p:blipFill>
        <p:spPr bwMode="auto">
          <a:xfrm rot="7598977" flipH="1" flipV="1">
            <a:off x="555379" y="4530232"/>
            <a:ext cx="677401" cy="216341"/>
          </a:xfrm>
          <a:prstGeom prst="rect">
            <a:avLst/>
          </a:prstGeom>
          <a:noFill/>
          <a:extLst>
            <a:ext uri="{909E8E84-426E-40dd-AFC4-6F175D3DCCD1}">
              <a14:hiddenFill xmlns="" xmlns:a14="http://schemas.microsoft.com/office/drawing/2010/main">
                <a:solidFill>
                  <a:srgbClr val="FFFFFF"/>
                </a:solidFill>
              </a14:hiddenFill>
            </a:ext>
          </a:extLst>
        </p:spPr>
      </p:pic>
      <p:sp>
        <p:nvSpPr>
          <p:cNvPr id="57" name="TextBox 56"/>
          <p:cNvSpPr txBox="1"/>
          <p:nvPr/>
        </p:nvSpPr>
        <p:spPr>
          <a:xfrm>
            <a:off x="351052" y="5076675"/>
            <a:ext cx="1520359" cy="323165"/>
          </a:xfrm>
          <a:prstGeom prst="rect">
            <a:avLst/>
          </a:prstGeom>
          <a:noFill/>
        </p:spPr>
        <p:txBody>
          <a:bodyPr wrap="none" rtlCol="0">
            <a:spAutoFit/>
          </a:bodyPr>
          <a:lstStyle/>
          <a:p>
            <a:r>
              <a:rPr lang="en-US" sz="1500" b="1" i="1" dirty="0">
                <a:solidFill>
                  <a:schemeClr val="bg1"/>
                </a:solidFill>
                <a:latin typeface="Ayuthaya" charset="-34"/>
                <a:ea typeface="Ayuthaya" charset="-34"/>
                <a:cs typeface="Ayuthaya" charset="-34"/>
              </a:rPr>
              <a:t>Submit host</a:t>
            </a:r>
          </a:p>
        </p:txBody>
      </p:sp>
      <p:sp>
        <p:nvSpPr>
          <p:cNvPr id="58" name="TextBox 57"/>
          <p:cNvSpPr txBox="1"/>
          <p:nvPr/>
        </p:nvSpPr>
        <p:spPr>
          <a:xfrm>
            <a:off x="351052" y="5339918"/>
            <a:ext cx="1679627" cy="323165"/>
          </a:xfrm>
          <a:prstGeom prst="rect">
            <a:avLst/>
          </a:prstGeom>
          <a:noFill/>
        </p:spPr>
        <p:txBody>
          <a:bodyPr wrap="none" rtlCol="0">
            <a:spAutoFit/>
          </a:bodyPr>
          <a:lstStyle/>
          <a:p>
            <a:r>
              <a:rPr lang="en-US" sz="1500" dirty="0">
                <a:solidFill>
                  <a:schemeClr val="accent1">
                    <a:lumMod val="20000"/>
                    <a:lumOff val="80000"/>
                  </a:schemeClr>
                </a:solidFill>
              </a:rPr>
              <a:t>(e.g., user’s laptop)</a:t>
            </a:r>
          </a:p>
        </p:txBody>
      </p:sp>
      <p:sp>
        <p:nvSpPr>
          <p:cNvPr id="71" name="Freeform 70"/>
          <p:cNvSpPr/>
          <p:nvPr/>
        </p:nvSpPr>
        <p:spPr>
          <a:xfrm flipV="1">
            <a:off x="7076728" y="2676885"/>
            <a:ext cx="3166" cy="1743543"/>
          </a:xfrm>
          <a:custGeom>
            <a:avLst/>
            <a:gdLst>
              <a:gd name="connsiteX0" fmla="*/ 0 w 4869456"/>
              <a:gd name="connsiteY0" fmla="*/ 697820 h 708837"/>
              <a:gd name="connsiteX1" fmla="*/ 2456762 w 4869456"/>
              <a:gd name="connsiteY1" fmla="*/ 708837 h 708837"/>
              <a:gd name="connsiteX2" fmla="*/ 3205909 w 4869456"/>
              <a:gd name="connsiteY2" fmla="*/ 631719 h 708837"/>
              <a:gd name="connsiteX3" fmla="*/ 3701668 w 4869456"/>
              <a:gd name="connsiteY3" fmla="*/ 323247 h 708837"/>
              <a:gd name="connsiteX4" fmla="*/ 3966072 w 4869456"/>
              <a:gd name="connsiteY4" fmla="*/ 36808 h 708837"/>
              <a:gd name="connsiteX5" fmla="*/ 4208443 w 4869456"/>
              <a:gd name="connsiteY5" fmla="*/ 3758 h 708837"/>
              <a:gd name="connsiteX6" fmla="*/ 4869456 w 4869456"/>
              <a:gd name="connsiteY6" fmla="*/ 14774 h 708837"/>
              <a:gd name="connsiteX0" fmla="*/ 0 w 4869456"/>
              <a:gd name="connsiteY0" fmla="*/ 689847 h 700864"/>
              <a:gd name="connsiteX1" fmla="*/ 2456762 w 4869456"/>
              <a:gd name="connsiteY1" fmla="*/ 700864 h 700864"/>
              <a:gd name="connsiteX2" fmla="*/ 3205909 w 4869456"/>
              <a:gd name="connsiteY2" fmla="*/ 623746 h 700864"/>
              <a:gd name="connsiteX3" fmla="*/ 3701668 w 4869456"/>
              <a:gd name="connsiteY3" fmla="*/ 315274 h 700864"/>
              <a:gd name="connsiteX4" fmla="*/ 3966072 w 4869456"/>
              <a:gd name="connsiteY4" fmla="*/ 28835 h 700864"/>
              <a:gd name="connsiteX5" fmla="*/ 4869456 w 4869456"/>
              <a:gd name="connsiteY5" fmla="*/ 6801 h 700864"/>
              <a:gd name="connsiteX0" fmla="*/ 0 w 4869456"/>
              <a:gd name="connsiteY0" fmla="*/ 689847 h 700864"/>
              <a:gd name="connsiteX1" fmla="*/ 2456762 w 4869456"/>
              <a:gd name="connsiteY1" fmla="*/ 700864 h 700864"/>
              <a:gd name="connsiteX2" fmla="*/ 3701668 w 4869456"/>
              <a:gd name="connsiteY2" fmla="*/ 315274 h 700864"/>
              <a:gd name="connsiteX3" fmla="*/ 3966072 w 4869456"/>
              <a:gd name="connsiteY3" fmla="*/ 28835 h 700864"/>
              <a:gd name="connsiteX4" fmla="*/ 4869456 w 4869456"/>
              <a:gd name="connsiteY4" fmla="*/ 6801 h 700864"/>
              <a:gd name="connsiteX0" fmla="*/ 0 w 4869456"/>
              <a:gd name="connsiteY0" fmla="*/ 689847 h 700864"/>
              <a:gd name="connsiteX1" fmla="*/ 2456762 w 4869456"/>
              <a:gd name="connsiteY1" fmla="*/ 700864 h 700864"/>
              <a:gd name="connsiteX2" fmla="*/ 3966072 w 4869456"/>
              <a:gd name="connsiteY2" fmla="*/ 28835 h 700864"/>
              <a:gd name="connsiteX3" fmla="*/ 4869456 w 4869456"/>
              <a:gd name="connsiteY3" fmla="*/ 6801 h 700864"/>
              <a:gd name="connsiteX0" fmla="*/ 0 w 4869456"/>
              <a:gd name="connsiteY0" fmla="*/ 689847 h 689847"/>
              <a:gd name="connsiteX1" fmla="*/ 3966072 w 4869456"/>
              <a:gd name="connsiteY1" fmla="*/ 28835 h 689847"/>
              <a:gd name="connsiteX2" fmla="*/ 4869456 w 4869456"/>
              <a:gd name="connsiteY2" fmla="*/ 6801 h 689847"/>
              <a:gd name="connsiteX0" fmla="*/ 0 w 4869456"/>
              <a:gd name="connsiteY0" fmla="*/ 683046 h 683046"/>
              <a:gd name="connsiteX1" fmla="*/ 4869456 w 4869456"/>
              <a:gd name="connsiteY1" fmla="*/ 0 h 683046"/>
              <a:gd name="connsiteX0" fmla="*/ 7344 w 7344"/>
              <a:gd name="connsiteY0" fmla="*/ 0 h 1896395"/>
              <a:gd name="connsiteX1" fmla="*/ 0 w 7344"/>
              <a:gd name="connsiteY1" fmla="*/ 1896395 h 1896395"/>
              <a:gd name="connsiteX0" fmla="*/ 0 w 4311"/>
              <a:gd name="connsiteY0" fmla="*/ 0 h 9940"/>
              <a:gd name="connsiteX1" fmla="*/ 4311 w 4311"/>
              <a:gd name="connsiteY1" fmla="*/ 9940 h 9940"/>
            </a:gdLst>
            <a:ahLst/>
            <a:cxnLst>
              <a:cxn ang="0">
                <a:pos x="connsiteX0" y="connsiteY0"/>
              </a:cxn>
              <a:cxn ang="0">
                <a:pos x="connsiteX1" y="connsiteY1"/>
              </a:cxn>
            </a:cxnLst>
            <a:rect l="l" t="t" r="r" b="b"/>
            <a:pathLst>
              <a:path w="4311" h="9940">
                <a:moveTo>
                  <a:pt x="0" y="0"/>
                </a:moveTo>
                <a:lnTo>
                  <a:pt x="4311" y="9940"/>
                </a:lnTo>
              </a:path>
            </a:pathLst>
          </a:custGeom>
          <a:noFill/>
          <a:ln w="381000">
            <a:solidFill>
              <a:schemeClr val="bg1">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p:nvSpPr>
        <p:spPr>
          <a:xfrm>
            <a:off x="6564434" y="2174802"/>
            <a:ext cx="1061323" cy="1061323"/>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a:off x="6564434" y="3768504"/>
            <a:ext cx="1061323" cy="10613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4" descr="https://avatars3.githubusercontent.com/u/11058882?v=3&amp;s=200"/>
          <p:cNvPicPr>
            <a:picLocks noChangeAspect="1" noChangeArrowheads="1"/>
          </p:cNvPicPr>
          <p:nvPr/>
        </p:nvPicPr>
        <p:blipFill>
          <a:blip r:embed="rId7">
            <a:duotone>
              <a:prstClr val="black"/>
              <a:schemeClr val="tx1">
                <a:tint val="45000"/>
                <a:satMod val="400000"/>
              </a:schemeClr>
            </a:duotone>
            <a:alphaModFix/>
            <a:extLst>
              <a:ext uri="{28A0092B-C50C-407E-A947-70E740481C1C}">
                <a14:useLocalDpi xmlns:a14="http://schemas.microsoft.com/office/drawing/2010/main"/>
              </a:ext>
            </a:extLst>
          </a:blip>
          <a:srcRect/>
          <a:stretch>
            <a:fillRect/>
          </a:stretch>
        </p:blipFill>
        <p:spPr bwMode="auto">
          <a:xfrm>
            <a:off x="6645258" y="2053972"/>
            <a:ext cx="927389" cy="927389"/>
          </a:xfrm>
          <a:prstGeom prst="rect">
            <a:avLst/>
          </a:prstGeom>
          <a:noFill/>
          <a:extLst>
            <a:ext uri="{909E8E84-426E-40dd-AFC4-6F175D3DCCD1}">
              <a14:hiddenFill xmlns="" xmlns:a14="http://schemas.microsoft.com/office/drawing/2010/main">
                <a:solidFill>
                  <a:srgbClr val="FFFFFF"/>
                </a:solidFill>
              </a14:hiddenFill>
            </a:ext>
          </a:extLst>
        </p:spPr>
      </p:pic>
      <p:pic>
        <p:nvPicPr>
          <p:cNvPr id="70" name="Picture 4" descr="https://avatars3.githubusercontent.com/u/11058882?v=3&amp;s=200"/>
          <p:cNvPicPr>
            <a:picLocks noChangeAspect="1" noChangeArrowheads="1"/>
          </p:cNvPicPr>
          <p:nvPr/>
        </p:nvPicPr>
        <p:blipFill>
          <a:blip r:embed="rId7">
            <a:duotone>
              <a:prstClr val="black"/>
              <a:schemeClr val="tx1">
                <a:tint val="45000"/>
                <a:satMod val="400000"/>
              </a:schemeClr>
            </a:duotone>
            <a:alphaModFix/>
            <a:extLst>
              <a:ext uri="{28A0092B-C50C-407E-A947-70E740481C1C}">
                <a14:useLocalDpi xmlns:a14="http://schemas.microsoft.com/office/drawing/2010/main"/>
              </a:ext>
            </a:extLst>
          </a:blip>
          <a:srcRect/>
          <a:stretch>
            <a:fillRect/>
          </a:stretch>
        </p:blipFill>
        <p:spPr bwMode="auto">
          <a:xfrm>
            <a:off x="6629261" y="3646755"/>
            <a:ext cx="927389" cy="927389"/>
          </a:xfrm>
          <a:prstGeom prst="rect">
            <a:avLst/>
          </a:prstGeom>
          <a:noFill/>
          <a:extLst>
            <a:ext uri="{909E8E84-426E-40dd-AFC4-6F175D3DCCD1}">
              <a14:hiddenFill xmlns="" xmlns:a14="http://schemas.microsoft.com/office/drawing/2010/main">
                <a:solidFill>
                  <a:srgbClr val="FFFFFF"/>
                </a:solidFill>
              </a14:hiddenFill>
            </a:ext>
          </a:extLst>
        </p:spPr>
      </p:pic>
      <p:pic>
        <p:nvPicPr>
          <p:cNvPr id="73" name="Picture 2" descr="http://www.marketingfortravelexperts.com/wp-content/uploads/2014/05/black-right-arrow.png"/>
          <p:cNvPicPr>
            <a:picLocks noChangeAspect="1" noChangeArrowheads="1"/>
          </p:cNvPicPr>
          <p:nvPr/>
        </p:nvPicPr>
        <p:blipFill>
          <a:blip r:embed="rId6">
            <a:duotone>
              <a:schemeClr val="accent6">
                <a:shade val="45000"/>
                <a:satMod val="135000"/>
              </a:schemeClr>
              <a:prstClr val="white"/>
            </a:duotone>
            <a:alphaModFix amt="74000"/>
            <a:extLst>
              <a:ext uri="{28A0092B-C50C-407E-A947-70E740481C1C}">
                <a14:useLocalDpi xmlns:a14="http://schemas.microsoft.com/office/drawing/2010/main"/>
              </a:ext>
            </a:extLst>
          </a:blip>
          <a:srcRect/>
          <a:stretch>
            <a:fillRect/>
          </a:stretch>
        </p:blipFill>
        <p:spPr bwMode="auto">
          <a:xfrm rot="376067" flipH="1">
            <a:off x="7582860" y="3407473"/>
            <a:ext cx="677401" cy="224199"/>
          </a:xfrm>
          <a:prstGeom prst="rect">
            <a:avLst/>
          </a:prstGeom>
          <a:noFill/>
          <a:extLst>
            <a:ext uri="{909E8E84-426E-40dd-AFC4-6F175D3DCCD1}">
              <a14:hiddenFill xmlns="" xmlns:a14="http://schemas.microsoft.com/office/drawing/2010/main">
                <a:solidFill>
                  <a:srgbClr val="FFFFFF"/>
                </a:solidFill>
              </a14:hiddenFill>
            </a:ext>
          </a:extLst>
        </p:spPr>
      </p:pic>
      <p:pic>
        <p:nvPicPr>
          <p:cNvPr id="75" name="Picture 2" descr="http://frc-events.firstinspires.org/Images/FTC/textfile_icon.pn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950627" y="3382653"/>
            <a:ext cx="252201" cy="252201"/>
          </a:xfrm>
          <a:prstGeom prst="rect">
            <a:avLst/>
          </a:prstGeom>
          <a:noFill/>
          <a:extLst>
            <a:ext uri="{909E8E84-426E-40dd-AFC4-6F175D3DCCD1}">
              <a14:hiddenFill xmlns="" xmlns:a14="http://schemas.microsoft.com/office/drawing/2010/main">
                <a:solidFill>
                  <a:srgbClr val="FFFFFF"/>
                </a:solidFill>
              </a14:hiddenFill>
            </a:ext>
          </a:extLst>
        </p:spPr>
      </p:pic>
      <p:sp>
        <p:nvSpPr>
          <p:cNvPr id="78" name="Freeform 77"/>
          <p:cNvSpPr/>
          <p:nvPr/>
        </p:nvSpPr>
        <p:spPr>
          <a:xfrm rot="19043894" flipV="1">
            <a:off x="4082150" y="4809714"/>
            <a:ext cx="540397" cy="510554"/>
          </a:xfrm>
          <a:custGeom>
            <a:avLst/>
            <a:gdLst>
              <a:gd name="connsiteX0" fmla="*/ 0 w 627961"/>
              <a:gd name="connsiteY0" fmla="*/ 319489 h 319489"/>
              <a:gd name="connsiteX1" fmla="*/ 264404 w 627961"/>
              <a:gd name="connsiteY1" fmla="*/ 99152 h 319489"/>
              <a:gd name="connsiteX2" fmla="*/ 627961 w 627961"/>
              <a:gd name="connsiteY2" fmla="*/ 0 h 319489"/>
              <a:gd name="connsiteX0" fmla="*/ 0 w 627961"/>
              <a:gd name="connsiteY0" fmla="*/ 319489 h 319489"/>
              <a:gd name="connsiteX1" fmla="*/ 627961 w 627961"/>
              <a:gd name="connsiteY1" fmla="*/ 0 h 319489"/>
              <a:gd name="connsiteX0" fmla="*/ 0 w 529343"/>
              <a:gd name="connsiteY0" fmla="*/ 434519 h 434519"/>
              <a:gd name="connsiteX1" fmla="*/ 529343 w 529343"/>
              <a:gd name="connsiteY1" fmla="*/ 0 h 434519"/>
              <a:gd name="connsiteX0" fmla="*/ 0 w 502312"/>
              <a:gd name="connsiteY0" fmla="*/ 448662 h 448662"/>
              <a:gd name="connsiteX1" fmla="*/ 502312 w 502312"/>
              <a:gd name="connsiteY1" fmla="*/ 0 h 448662"/>
            </a:gdLst>
            <a:ahLst/>
            <a:cxnLst>
              <a:cxn ang="0">
                <a:pos x="connsiteX0" y="connsiteY0"/>
              </a:cxn>
              <a:cxn ang="0">
                <a:pos x="connsiteX1" y="connsiteY1"/>
              </a:cxn>
            </a:cxnLst>
            <a:rect l="l" t="t" r="r" b="b"/>
            <a:pathLst>
              <a:path w="502312" h="448662">
                <a:moveTo>
                  <a:pt x="0" y="448662"/>
                </a:moveTo>
                <a:lnTo>
                  <a:pt x="502312" y="0"/>
                </a:lnTo>
              </a:path>
            </a:pathLst>
          </a:custGeom>
          <a:noFill/>
          <a:ln w="57150">
            <a:solidFill>
              <a:schemeClr val="accent6">
                <a:lumMod val="20000"/>
                <a:lumOff val="80000"/>
                <a:alpha val="74000"/>
              </a:schemeClr>
            </a:solidFill>
            <a:headEnd type="stealth"/>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2627324" y="5882743"/>
            <a:ext cx="2374368" cy="323165"/>
          </a:xfrm>
          <a:prstGeom prst="rect">
            <a:avLst/>
          </a:prstGeom>
          <a:noFill/>
        </p:spPr>
        <p:txBody>
          <a:bodyPr wrap="none" rtlCol="0">
            <a:spAutoFit/>
          </a:bodyPr>
          <a:lstStyle/>
          <a:p>
            <a:r>
              <a:rPr lang="en-US" sz="1500" b="1" i="1" dirty="0">
                <a:solidFill>
                  <a:schemeClr val="bg1"/>
                </a:solidFill>
                <a:latin typeface="Ayuthaya" charset="-34"/>
                <a:ea typeface="Ayuthaya" charset="-34"/>
                <a:cs typeface="Ayuthaya" charset="-34"/>
              </a:rPr>
              <a:t>output data (~40GB)</a:t>
            </a:r>
          </a:p>
        </p:txBody>
      </p:sp>
      <p:pic>
        <p:nvPicPr>
          <p:cNvPr id="80" name="Picture 79" descr="http://www.marketingfortravelexperts.com/wp-content/uploads/2014/05/black-right-arrow.png"/>
          <p:cNvPicPr>
            <a:picLocks noChangeAspect="1" noChangeArrowheads="1"/>
          </p:cNvPicPr>
          <p:nvPr/>
        </p:nvPicPr>
        <p:blipFill>
          <a:blip r:embed="rId6">
            <a:duotone>
              <a:schemeClr val="accent6">
                <a:shade val="45000"/>
                <a:satMod val="135000"/>
              </a:schemeClr>
              <a:prstClr val="white"/>
            </a:duotone>
            <a:alphaModFix amt="74000"/>
            <a:extLst>
              <a:ext uri="{28A0092B-C50C-407E-A947-70E740481C1C}">
                <a14:useLocalDpi xmlns:a14="http://schemas.microsoft.com/office/drawing/2010/main"/>
              </a:ext>
            </a:extLst>
          </a:blip>
          <a:srcRect/>
          <a:stretch>
            <a:fillRect/>
          </a:stretch>
        </p:blipFill>
        <p:spPr bwMode="auto">
          <a:xfrm rot="18379581" flipH="1">
            <a:off x="3668697" y="5431361"/>
            <a:ext cx="677401" cy="224199"/>
          </a:xfrm>
          <a:prstGeom prst="rect">
            <a:avLst/>
          </a:prstGeom>
          <a:noFill/>
          <a:extLst>
            <a:ext uri="{909E8E84-426E-40dd-AFC4-6F175D3DCCD1}">
              <a14:hiddenFill xmlns="" xmlns:a14="http://schemas.microsoft.com/office/drawing/2010/main">
                <a:solidFill>
                  <a:srgbClr val="FFFFFF"/>
                </a:solidFill>
              </a14:hiddenFill>
            </a:ext>
          </a:extLst>
        </p:spPr>
      </p:pic>
      <p:sp>
        <p:nvSpPr>
          <p:cNvPr id="81" name="TextBox 80"/>
          <p:cNvSpPr txBox="1"/>
          <p:nvPr/>
        </p:nvSpPr>
        <p:spPr>
          <a:xfrm>
            <a:off x="6706342" y="2836815"/>
            <a:ext cx="919416" cy="353943"/>
          </a:xfrm>
          <a:prstGeom prst="rect">
            <a:avLst/>
          </a:prstGeom>
          <a:noFill/>
        </p:spPr>
        <p:txBody>
          <a:bodyPr wrap="square" rtlCol="0">
            <a:spAutoFit/>
          </a:bodyPr>
          <a:lstStyle/>
          <a:p>
            <a:r>
              <a:rPr lang="en-US" sz="1700" dirty="0">
                <a:solidFill>
                  <a:schemeClr val="accent6">
                    <a:lumMod val="20000"/>
                    <a:lumOff val="80000"/>
                  </a:schemeClr>
                </a:solidFill>
              </a:rPr>
              <a:t>Phase 1</a:t>
            </a:r>
          </a:p>
        </p:txBody>
      </p:sp>
      <p:sp>
        <p:nvSpPr>
          <p:cNvPr id="82" name="TextBox 81"/>
          <p:cNvSpPr txBox="1"/>
          <p:nvPr/>
        </p:nvSpPr>
        <p:spPr>
          <a:xfrm>
            <a:off x="6712099" y="4439568"/>
            <a:ext cx="919416" cy="353943"/>
          </a:xfrm>
          <a:prstGeom prst="rect">
            <a:avLst/>
          </a:prstGeom>
          <a:noFill/>
        </p:spPr>
        <p:txBody>
          <a:bodyPr wrap="square" rtlCol="0">
            <a:spAutoFit/>
          </a:bodyPr>
          <a:lstStyle/>
          <a:p>
            <a:r>
              <a:rPr lang="en-US" sz="1700" dirty="0">
                <a:solidFill>
                  <a:schemeClr val="tx2">
                    <a:lumMod val="20000"/>
                    <a:lumOff val="80000"/>
                  </a:schemeClr>
                </a:solidFill>
              </a:rPr>
              <a:t>Phase 2</a:t>
            </a:r>
          </a:p>
        </p:txBody>
      </p:sp>
      <p:sp>
        <p:nvSpPr>
          <p:cNvPr id="64" name="Rectangle 63"/>
          <p:cNvSpPr/>
          <p:nvPr/>
        </p:nvSpPr>
        <p:spPr>
          <a:xfrm>
            <a:off x="351052" y="955428"/>
            <a:ext cx="6096000" cy="707886"/>
          </a:xfrm>
          <a:prstGeom prst="rect">
            <a:avLst/>
          </a:prstGeom>
        </p:spPr>
        <p:txBody>
          <a:bodyPr>
            <a:spAutoFit/>
          </a:bodyPr>
          <a:lstStyle/>
          <a:p>
            <a:r>
              <a:rPr lang="en-US" sz="2000" b="1" dirty="0">
                <a:solidFill>
                  <a:schemeClr val="bg1"/>
                </a:solidFill>
              </a:rPr>
              <a:t>Execution among </a:t>
            </a:r>
          </a:p>
          <a:p>
            <a:r>
              <a:rPr lang="en-US" sz="2000" b="1" dirty="0">
                <a:solidFill>
                  <a:schemeClr val="bg1"/>
                </a:solidFill>
              </a:rPr>
              <a:t>heterogeneous systems</a:t>
            </a:r>
          </a:p>
        </p:txBody>
      </p:sp>
      <p:sp>
        <p:nvSpPr>
          <p:cNvPr id="52" name="Rectangle 51">
            <a:extLst>
              <a:ext uri="{FF2B5EF4-FFF2-40B4-BE49-F238E27FC236}">
                <a16:creationId xmlns:a16="http://schemas.microsoft.com/office/drawing/2014/main" id="{F570BCC3-1DA2-524D-81EF-8C7D71B28183}"/>
              </a:ext>
            </a:extLst>
          </p:cNvPr>
          <p:cNvSpPr/>
          <p:nvPr/>
        </p:nvSpPr>
        <p:spPr>
          <a:xfrm>
            <a:off x="145301" y="581069"/>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40867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624" y="-10047"/>
            <a:ext cx="12199447" cy="6858000"/>
          </a:xfrm>
          <a:prstGeom prst="rect">
            <a:avLst/>
          </a:prstGeom>
          <a:gradFill flip="none" rotWithShape="1">
            <a:gsLst>
              <a:gs pos="0">
                <a:schemeClr val="tx2">
                  <a:lumMod val="20000"/>
                  <a:lumOff val="80000"/>
                </a:schemeClr>
              </a:gs>
              <a:gs pos="50000">
                <a:schemeClr val="tx2">
                  <a:lumMod val="40000"/>
                  <a:lumOff val="60000"/>
                </a:schemeClr>
              </a:gs>
              <a:gs pos="100000">
                <a:schemeClr val="tx2">
                  <a:lumMod val="60000"/>
                  <a:lumOff val="4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p:cNvSpPr/>
          <p:nvPr/>
        </p:nvSpPr>
        <p:spPr>
          <a:xfrm>
            <a:off x="5802235" y="3692488"/>
            <a:ext cx="2091944" cy="2144354"/>
          </a:xfrm>
          <a:prstGeom prst="rect">
            <a:avLst/>
          </a:prstGeom>
          <a:solidFill>
            <a:schemeClr val="tx2">
              <a:lumMod val="60000"/>
              <a:lumOff val="40000"/>
              <a:alpha val="48000"/>
            </a:schemeClr>
          </a:solidFill>
          <a:ln w="57150" cmpd="sng">
            <a:solidFill>
              <a:srgbClr val="66006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60000"/>
                  <a:lumOff val="40000"/>
                </a:schemeClr>
              </a:solidFill>
            </a:endParaRPr>
          </a:p>
        </p:txBody>
      </p:sp>
      <p:sp>
        <p:nvSpPr>
          <p:cNvPr id="77" name="Freeform 76"/>
          <p:cNvSpPr/>
          <p:nvPr/>
        </p:nvSpPr>
        <p:spPr>
          <a:xfrm flipV="1">
            <a:off x="1746926" y="3881055"/>
            <a:ext cx="5300400" cy="1162220"/>
          </a:xfrm>
          <a:custGeom>
            <a:avLst/>
            <a:gdLst>
              <a:gd name="connsiteX0" fmla="*/ 5277080 w 5300401"/>
              <a:gd name="connsiteY0" fmla="*/ 848327 h 1145782"/>
              <a:gd name="connsiteX1" fmla="*/ 5277080 w 5300401"/>
              <a:gd name="connsiteY1" fmla="*/ 330534 h 1145782"/>
              <a:gd name="connsiteX2" fmla="*/ 5034709 w 5300401"/>
              <a:gd name="connsiteY2" fmla="*/ 77146 h 1145782"/>
              <a:gd name="connsiteX3" fmla="*/ 4362680 w 5300401"/>
              <a:gd name="connsiteY3" fmla="*/ 11045 h 1145782"/>
              <a:gd name="connsiteX4" fmla="*/ 1366092 w 5300401"/>
              <a:gd name="connsiteY4" fmla="*/ 22061 h 1145782"/>
              <a:gd name="connsiteX5" fmla="*/ 418641 w 5300401"/>
              <a:gd name="connsiteY5" fmla="*/ 220365 h 1145782"/>
              <a:gd name="connsiteX6" fmla="*/ 0 w 5300401"/>
              <a:gd name="connsiteY6" fmla="*/ 1145782 h 1145782"/>
              <a:gd name="connsiteX7" fmla="*/ 0 w 5300401"/>
              <a:gd name="connsiteY7" fmla="*/ 1145782 h 114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00401" h="1145782">
                <a:moveTo>
                  <a:pt x="5277080" y="848327"/>
                </a:moveTo>
                <a:cubicBezTo>
                  <a:pt x="5297277" y="653695"/>
                  <a:pt x="5317475" y="459064"/>
                  <a:pt x="5277080" y="330534"/>
                </a:cubicBezTo>
                <a:cubicBezTo>
                  <a:pt x="5236685" y="202004"/>
                  <a:pt x="5187109" y="130394"/>
                  <a:pt x="5034709" y="77146"/>
                </a:cubicBezTo>
                <a:cubicBezTo>
                  <a:pt x="4882309" y="23898"/>
                  <a:pt x="4974116" y="20226"/>
                  <a:pt x="4362680" y="11045"/>
                </a:cubicBezTo>
                <a:cubicBezTo>
                  <a:pt x="3751244" y="1864"/>
                  <a:pt x="2023432" y="-12826"/>
                  <a:pt x="1366092" y="22061"/>
                </a:cubicBezTo>
                <a:cubicBezTo>
                  <a:pt x="708752" y="56948"/>
                  <a:pt x="646323" y="33078"/>
                  <a:pt x="418641" y="220365"/>
                </a:cubicBezTo>
                <a:cubicBezTo>
                  <a:pt x="190959" y="407652"/>
                  <a:pt x="0" y="1145782"/>
                  <a:pt x="0" y="1145782"/>
                </a:cubicBezTo>
                <a:lnTo>
                  <a:pt x="0" y="1145782"/>
                </a:lnTo>
              </a:path>
            </a:pathLst>
          </a:custGeom>
          <a:noFill/>
          <a:ln w="317500">
            <a:solidFill>
              <a:schemeClr val="accent6">
                <a:lumMod val="20000"/>
                <a:lumOff val="8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5804223" y="1556441"/>
            <a:ext cx="2091944" cy="1766932"/>
          </a:xfrm>
          <a:prstGeom prst="rect">
            <a:avLst/>
          </a:prstGeom>
          <a:solidFill>
            <a:schemeClr val="tx2">
              <a:lumMod val="60000"/>
              <a:lumOff val="40000"/>
              <a:alpha val="48000"/>
            </a:schemeClr>
          </a:solidFill>
          <a:ln w="57150" cmpd="sng">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p:cNvSpPr/>
          <p:nvPr/>
        </p:nvSpPr>
        <p:spPr>
          <a:xfrm>
            <a:off x="2239496" y="2600717"/>
            <a:ext cx="4869456" cy="974856"/>
          </a:xfrm>
          <a:custGeom>
            <a:avLst/>
            <a:gdLst>
              <a:gd name="connsiteX0" fmla="*/ 0 w 4869456"/>
              <a:gd name="connsiteY0" fmla="*/ 697820 h 708837"/>
              <a:gd name="connsiteX1" fmla="*/ 2456762 w 4869456"/>
              <a:gd name="connsiteY1" fmla="*/ 708837 h 708837"/>
              <a:gd name="connsiteX2" fmla="*/ 3205909 w 4869456"/>
              <a:gd name="connsiteY2" fmla="*/ 631719 h 708837"/>
              <a:gd name="connsiteX3" fmla="*/ 3701668 w 4869456"/>
              <a:gd name="connsiteY3" fmla="*/ 323247 h 708837"/>
              <a:gd name="connsiteX4" fmla="*/ 3966072 w 4869456"/>
              <a:gd name="connsiteY4" fmla="*/ 36808 h 708837"/>
              <a:gd name="connsiteX5" fmla="*/ 4208443 w 4869456"/>
              <a:gd name="connsiteY5" fmla="*/ 3758 h 708837"/>
              <a:gd name="connsiteX6" fmla="*/ 4869456 w 4869456"/>
              <a:gd name="connsiteY6" fmla="*/ 14774 h 708837"/>
              <a:gd name="connsiteX0" fmla="*/ 0 w 4869456"/>
              <a:gd name="connsiteY0" fmla="*/ 853552 h 864569"/>
              <a:gd name="connsiteX1" fmla="*/ 2456762 w 4869456"/>
              <a:gd name="connsiteY1" fmla="*/ 864569 h 864569"/>
              <a:gd name="connsiteX2" fmla="*/ 3205909 w 4869456"/>
              <a:gd name="connsiteY2" fmla="*/ 787451 h 864569"/>
              <a:gd name="connsiteX3" fmla="*/ 3701668 w 4869456"/>
              <a:gd name="connsiteY3" fmla="*/ 478979 h 864569"/>
              <a:gd name="connsiteX4" fmla="*/ 3966072 w 4869456"/>
              <a:gd name="connsiteY4" fmla="*/ 192540 h 864569"/>
              <a:gd name="connsiteX5" fmla="*/ 4208443 w 4869456"/>
              <a:gd name="connsiteY5" fmla="*/ 159490 h 864569"/>
              <a:gd name="connsiteX6" fmla="*/ 4869456 w 4869456"/>
              <a:gd name="connsiteY6" fmla="*/ 59 h 864569"/>
              <a:gd name="connsiteX0" fmla="*/ 0 w 4869456"/>
              <a:gd name="connsiteY0" fmla="*/ 909962 h 920979"/>
              <a:gd name="connsiteX1" fmla="*/ 2456762 w 4869456"/>
              <a:gd name="connsiteY1" fmla="*/ 920979 h 920979"/>
              <a:gd name="connsiteX2" fmla="*/ 3205909 w 4869456"/>
              <a:gd name="connsiteY2" fmla="*/ 843861 h 920979"/>
              <a:gd name="connsiteX3" fmla="*/ 3701668 w 4869456"/>
              <a:gd name="connsiteY3" fmla="*/ 535389 h 920979"/>
              <a:gd name="connsiteX4" fmla="*/ 3966072 w 4869456"/>
              <a:gd name="connsiteY4" fmla="*/ 248950 h 920979"/>
              <a:gd name="connsiteX5" fmla="*/ 4208443 w 4869456"/>
              <a:gd name="connsiteY5" fmla="*/ 0 h 920979"/>
              <a:gd name="connsiteX6" fmla="*/ 4869456 w 4869456"/>
              <a:gd name="connsiteY6" fmla="*/ 56469 h 920979"/>
              <a:gd name="connsiteX0" fmla="*/ 0 w 4869456"/>
              <a:gd name="connsiteY0" fmla="*/ 853493 h 864510"/>
              <a:gd name="connsiteX1" fmla="*/ 2456762 w 4869456"/>
              <a:gd name="connsiteY1" fmla="*/ 864510 h 864510"/>
              <a:gd name="connsiteX2" fmla="*/ 3205909 w 4869456"/>
              <a:gd name="connsiteY2" fmla="*/ 787392 h 864510"/>
              <a:gd name="connsiteX3" fmla="*/ 3701668 w 4869456"/>
              <a:gd name="connsiteY3" fmla="*/ 478920 h 864510"/>
              <a:gd name="connsiteX4" fmla="*/ 3966072 w 4869456"/>
              <a:gd name="connsiteY4" fmla="*/ 192481 h 864510"/>
              <a:gd name="connsiteX5" fmla="*/ 4869456 w 4869456"/>
              <a:gd name="connsiteY5" fmla="*/ 0 h 864510"/>
              <a:gd name="connsiteX0" fmla="*/ 0 w 4869456"/>
              <a:gd name="connsiteY0" fmla="*/ 853493 h 864510"/>
              <a:gd name="connsiteX1" fmla="*/ 2456762 w 4869456"/>
              <a:gd name="connsiteY1" fmla="*/ 864510 h 864510"/>
              <a:gd name="connsiteX2" fmla="*/ 3205909 w 4869456"/>
              <a:gd name="connsiteY2" fmla="*/ 787392 h 864510"/>
              <a:gd name="connsiteX3" fmla="*/ 3701668 w 4869456"/>
              <a:gd name="connsiteY3" fmla="*/ 478920 h 864510"/>
              <a:gd name="connsiteX4" fmla="*/ 4102707 w 4869456"/>
              <a:gd name="connsiteY4" fmla="*/ 78849 h 864510"/>
              <a:gd name="connsiteX5" fmla="*/ 4869456 w 4869456"/>
              <a:gd name="connsiteY5" fmla="*/ 0 h 864510"/>
              <a:gd name="connsiteX0" fmla="*/ 0 w 4869456"/>
              <a:gd name="connsiteY0" fmla="*/ 853493 h 871046"/>
              <a:gd name="connsiteX1" fmla="*/ 2456762 w 4869456"/>
              <a:gd name="connsiteY1" fmla="*/ 864510 h 871046"/>
              <a:gd name="connsiteX2" fmla="*/ 3205909 w 4869456"/>
              <a:gd name="connsiteY2" fmla="*/ 787392 h 871046"/>
              <a:gd name="connsiteX3" fmla="*/ 4102707 w 4869456"/>
              <a:gd name="connsiteY3" fmla="*/ 78849 h 871046"/>
              <a:gd name="connsiteX4" fmla="*/ 4869456 w 4869456"/>
              <a:gd name="connsiteY4" fmla="*/ 0 h 871046"/>
              <a:gd name="connsiteX0" fmla="*/ 0 w 4869456"/>
              <a:gd name="connsiteY0" fmla="*/ 853493 h 864510"/>
              <a:gd name="connsiteX1" fmla="*/ 2456762 w 4869456"/>
              <a:gd name="connsiteY1" fmla="*/ 864510 h 864510"/>
              <a:gd name="connsiteX2" fmla="*/ 3289992 w 4869456"/>
              <a:gd name="connsiteY2" fmla="*/ 730575 h 864510"/>
              <a:gd name="connsiteX3" fmla="*/ 4102707 w 4869456"/>
              <a:gd name="connsiteY3" fmla="*/ 78849 h 864510"/>
              <a:gd name="connsiteX4" fmla="*/ 4869456 w 4869456"/>
              <a:gd name="connsiteY4" fmla="*/ 0 h 864510"/>
              <a:gd name="connsiteX0" fmla="*/ 0 w 4869456"/>
              <a:gd name="connsiteY0" fmla="*/ 853493 h 873449"/>
              <a:gd name="connsiteX1" fmla="*/ 2456762 w 4869456"/>
              <a:gd name="connsiteY1" fmla="*/ 864510 h 873449"/>
              <a:gd name="connsiteX2" fmla="*/ 3289992 w 4869456"/>
              <a:gd name="connsiteY2" fmla="*/ 730575 h 873449"/>
              <a:gd name="connsiteX3" fmla="*/ 4102707 w 4869456"/>
              <a:gd name="connsiteY3" fmla="*/ 78849 h 873449"/>
              <a:gd name="connsiteX4" fmla="*/ 4869456 w 4869456"/>
              <a:gd name="connsiteY4" fmla="*/ 0 h 873449"/>
              <a:gd name="connsiteX0" fmla="*/ 0 w 4869456"/>
              <a:gd name="connsiteY0" fmla="*/ 853493 h 866799"/>
              <a:gd name="connsiteX1" fmla="*/ 2456762 w 4869456"/>
              <a:gd name="connsiteY1" fmla="*/ 864510 h 866799"/>
              <a:gd name="connsiteX2" fmla="*/ 3289992 w 4869456"/>
              <a:gd name="connsiteY2" fmla="*/ 730575 h 866799"/>
              <a:gd name="connsiteX3" fmla="*/ 4102707 w 4869456"/>
              <a:gd name="connsiteY3" fmla="*/ 78849 h 866799"/>
              <a:gd name="connsiteX4" fmla="*/ 4869456 w 4869456"/>
              <a:gd name="connsiteY4" fmla="*/ 0 h 866799"/>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78849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78849 h 864510"/>
              <a:gd name="connsiteX4" fmla="*/ 4869456 w 4869456"/>
              <a:gd name="connsiteY4" fmla="*/ 0 h 864510"/>
              <a:gd name="connsiteX0" fmla="*/ 0 w 4869456"/>
              <a:gd name="connsiteY0" fmla="*/ 863260 h 874277"/>
              <a:gd name="connsiteX1" fmla="*/ 2456762 w 4869456"/>
              <a:gd name="connsiteY1" fmla="*/ 874277 h 874277"/>
              <a:gd name="connsiteX2" fmla="*/ 3416116 w 4869456"/>
              <a:gd name="connsiteY2" fmla="*/ 672163 h 874277"/>
              <a:gd name="connsiteX3" fmla="*/ 4102707 w 4869456"/>
              <a:gd name="connsiteY3" fmla="*/ 88616 h 874277"/>
              <a:gd name="connsiteX4" fmla="*/ 4869456 w 4869456"/>
              <a:gd name="connsiteY4" fmla="*/ 9767 h 874277"/>
              <a:gd name="connsiteX0" fmla="*/ 0 w 4869456"/>
              <a:gd name="connsiteY0" fmla="*/ 863260 h 874277"/>
              <a:gd name="connsiteX1" fmla="*/ 2456762 w 4869456"/>
              <a:gd name="connsiteY1" fmla="*/ 874277 h 874277"/>
              <a:gd name="connsiteX2" fmla="*/ 3416116 w 4869456"/>
              <a:gd name="connsiteY2" fmla="*/ 672163 h 874277"/>
              <a:gd name="connsiteX3" fmla="*/ 4102707 w 4869456"/>
              <a:gd name="connsiteY3" fmla="*/ 88616 h 874277"/>
              <a:gd name="connsiteX4" fmla="*/ 4869456 w 4869456"/>
              <a:gd name="connsiteY4" fmla="*/ 9767 h 874277"/>
              <a:gd name="connsiteX0" fmla="*/ 0 w 4869456"/>
              <a:gd name="connsiteY0" fmla="*/ 863260 h 874277"/>
              <a:gd name="connsiteX1" fmla="*/ 2456762 w 4869456"/>
              <a:gd name="connsiteY1" fmla="*/ 874277 h 874277"/>
              <a:gd name="connsiteX2" fmla="*/ 3416116 w 4869456"/>
              <a:gd name="connsiteY2" fmla="*/ 672163 h 874277"/>
              <a:gd name="connsiteX3" fmla="*/ 4102707 w 4869456"/>
              <a:gd name="connsiteY3" fmla="*/ 88616 h 874277"/>
              <a:gd name="connsiteX4" fmla="*/ 4869456 w 4869456"/>
              <a:gd name="connsiteY4" fmla="*/ 9767 h 874277"/>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78849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10670 h 864510"/>
              <a:gd name="connsiteX4" fmla="*/ 4869456 w 4869456"/>
              <a:gd name="connsiteY4" fmla="*/ 0 h 864510"/>
              <a:gd name="connsiteX0" fmla="*/ 0 w 4869456"/>
              <a:gd name="connsiteY0" fmla="*/ 853493 h 881184"/>
              <a:gd name="connsiteX1" fmla="*/ 2456762 w 4869456"/>
              <a:gd name="connsiteY1" fmla="*/ 864510 h 881184"/>
              <a:gd name="connsiteX2" fmla="*/ 3353054 w 4869456"/>
              <a:gd name="connsiteY2" fmla="*/ 798754 h 881184"/>
              <a:gd name="connsiteX3" fmla="*/ 4102707 w 4869456"/>
              <a:gd name="connsiteY3" fmla="*/ 10670 h 881184"/>
              <a:gd name="connsiteX4" fmla="*/ 4869456 w 4869456"/>
              <a:gd name="connsiteY4" fmla="*/ 0 h 881184"/>
              <a:gd name="connsiteX0" fmla="*/ 0 w 4869456"/>
              <a:gd name="connsiteY0" fmla="*/ 853493 h 864510"/>
              <a:gd name="connsiteX1" fmla="*/ 2456762 w 4869456"/>
              <a:gd name="connsiteY1" fmla="*/ 864510 h 864510"/>
              <a:gd name="connsiteX2" fmla="*/ 3353054 w 4869456"/>
              <a:gd name="connsiteY2" fmla="*/ 798754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395095 w 4869456"/>
              <a:gd name="connsiteY2" fmla="*/ 741938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395095 w 4869456"/>
              <a:gd name="connsiteY2" fmla="*/ 741938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395095 w 4869456"/>
              <a:gd name="connsiteY2" fmla="*/ 741938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9456" h="864510">
                <a:moveTo>
                  <a:pt x="0" y="853493"/>
                </a:moveTo>
                <a:lnTo>
                  <a:pt x="2456762" y="864510"/>
                </a:lnTo>
                <a:cubicBezTo>
                  <a:pt x="2991080" y="853493"/>
                  <a:pt x="3377874" y="911173"/>
                  <a:pt x="3447647" y="582853"/>
                </a:cubicBezTo>
                <a:cubicBezTo>
                  <a:pt x="3585337" y="111015"/>
                  <a:pt x="3629257" y="75617"/>
                  <a:pt x="4102707" y="10670"/>
                </a:cubicBezTo>
                <a:cubicBezTo>
                  <a:pt x="4712793" y="2539"/>
                  <a:pt x="4681251" y="40100"/>
                  <a:pt x="4869456" y="0"/>
                </a:cubicBezTo>
              </a:path>
            </a:pathLst>
          </a:custGeom>
          <a:noFill/>
          <a:ln w="381000">
            <a:solidFill>
              <a:schemeClr val="bg1">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flipV="1">
            <a:off x="2200599" y="3548657"/>
            <a:ext cx="4869456" cy="799627"/>
          </a:xfrm>
          <a:custGeom>
            <a:avLst/>
            <a:gdLst>
              <a:gd name="connsiteX0" fmla="*/ 0 w 4869456"/>
              <a:gd name="connsiteY0" fmla="*/ 697820 h 708837"/>
              <a:gd name="connsiteX1" fmla="*/ 2456762 w 4869456"/>
              <a:gd name="connsiteY1" fmla="*/ 708837 h 708837"/>
              <a:gd name="connsiteX2" fmla="*/ 3205909 w 4869456"/>
              <a:gd name="connsiteY2" fmla="*/ 631719 h 708837"/>
              <a:gd name="connsiteX3" fmla="*/ 3701668 w 4869456"/>
              <a:gd name="connsiteY3" fmla="*/ 323247 h 708837"/>
              <a:gd name="connsiteX4" fmla="*/ 3966072 w 4869456"/>
              <a:gd name="connsiteY4" fmla="*/ 36808 h 708837"/>
              <a:gd name="connsiteX5" fmla="*/ 4208443 w 4869456"/>
              <a:gd name="connsiteY5" fmla="*/ 3758 h 708837"/>
              <a:gd name="connsiteX6" fmla="*/ 4869456 w 4869456"/>
              <a:gd name="connsiteY6" fmla="*/ 14774 h 708837"/>
              <a:gd name="connsiteX0" fmla="*/ 0 w 4869456"/>
              <a:gd name="connsiteY0" fmla="*/ 853552 h 864569"/>
              <a:gd name="connsiteX1" fmla="*/ 2456762 w 4869456"/>
              <a:gd name="connsiteY1" fmla="*/ 864569 h 864569"/>
              <a:gd name="connsiteX2" fmla="*/ 3205909 w 4869456"/>
              <a:gd name="connsiteY2" fmla="*/ 787451 h 864569"/>
              <a:gd name="connsiteX3" fmla="*/ 3701668 w 4869456"/>
              <a:gd name="connsiteY3" fmla="*/ 478979 h 864569"/>
              <a:gd name="connsiteX4" fmla="*/ 3966072 w 4869456"/>
              <a:gd name="connsiteY4" fmla="*/ 192540 h 864569"/>
              <a:gd name="connsiteX5" fmla="*/ 4208443 w 4869456"/>
              <a:gd name="connsiteY5" fmla="*/ 159490 h 864569"/>
              <a:gd name="connsiteX6" fmla="*/ 4869456 w 4869456"/>
              <a:gd name="connsiteY6" fmla="*/ 59 h 864569"/>
              <a:gd name="connsiteX0" fmla="*/ 0 w 4869456"/>
              <a:gd name="connsiteY0" fmla="*/ 909962 h 920979"/>
              <a:gd name="connsiteX1" fmla="*/ 2456762 w 4869456"/>
              <a:gd name="connsiteY1" fmla="*/ 920979 h 920979"/>
              <a:gd name="connsiteX2" fmla="*/ 3205909 w 4869456"/>
              <a:gd name="connsiteY2" fmla="*/ 843861 h 920979"/>
              <a:gd name="connsiteX3" fmla="*/ 3701668 w 4869456"/>
              <a:gd name="connsiteY3" fmla="*/ 535389 h 920979"/>
              <a:gd name="connsiteX4" fmla="*/ 3966072 w 4869456"/>
              <a:gd name="connsiteY4" fmla="*/ 248950 h 920979"/>
              <a:gd name="connsiteX5" fmla="*/ 4208443 w 4869456"/>
              <a:gd name="connsiteY5" fmla="*/ 0 h 920979"/>
              <a:gd name="connsiteX6" fmla="*/ 4869456 w 4869456"/>
              <a:gd name="connsiteY6" fmla="*/ 56469 h 920979"/>
              <a:gd name="connsiteX0" fmla="*/ 0 w 4869456"/>
              <a:gd name="connsiteY0" fmla="*/ 853493 h 864510"/>
              <a:gd name="connsiteX1" fmla="*/ 2456762 w 4869456"/>
              <a:gd name="connsiteY1" fmla="*/ 864510 h 864510"/>
              <a:gd name="connsiteX2" fmla="*/ 3205909 w 4869456"/>
              <a:gd name="connsiteY2" fmla="*/ 787392 h 864510"/>
              <a:gd name="connsiteX3" fmla="*/ 3701668 w 4869456"/>
              <a:gd name="connsiteY3" fmla="*/ 478920 h 864510"/>
              <a:gd name="connsiteX4" fmla="*/ 3966072 w 4869456"/>
              <a:gd name="connsiteY4" fmla="*/ 192481 h 864510"/>
              <a:gd name="connsiteX5" fmla="*/ 4869456 w 4869456"/>
              <a:gd name="connsiteY5" fmla="*/ 0 h 864510"/>
              <a:gd name="connsiteX0" fmla="*/ 0 w 4869456"/>
              <a:gd name="connsiteY0" fmla="*/ 853493 h 864510"/>
              <a:gd name="connsiteX1" fmla="*/ 2456762 w 4869456"/>
              <a:gd name="connsiteY1" fmla="*/ 864510 h 864510"/>
              <a:gd name="connsiteX2" fmla="*/ 3205909 w 4869456"/>
              <a:gd name="connsiteY2" fmla="*/ 787392 h 864510"/>
              <a:gd name="connsiteX3" fmla="*/ 3701668 w 4869456"/>
              <a:gd name="connsiteY3" fmla="*/ 478920 h 864510"/>
              <a:gd name="connsiteX4" fmla="*/ 4102707 w 4869456"/>
              <a:gd name="connsiteY4" fmla="*/ 78849 h 864510"/>
              <a:gd name="connsiteX5" fmla="*/ 4869456 w 4869456"/>
              <a:gd name="connsiteY5" fmla="*/ 0 h 864510"/>
              <a:gd name="connsiteX0" fmla="*/ 0 w 4869456"/>
              <a:gd name="connsiteY0" fmla="*/ 853493 h 871046"/>
              <a:gd name="connsiteX1" fmla="*/ 2456762 w 4869456"/>
              <a:gd name="connsiteY1" fmla="*/ 864510 h 871046"/>
              <a:gd name="connsiteX2" fmla="*/ 3205909 w 4869456"/>
              <a:gd name="connsiteY2" fmla="*/ 787392 h 871046"/>
              <a:gd name="connsiteX3" fmla="*/ 4102707 w 4869456"/>
              <a:gd name="connsiteY3" fmla="*/ 78849 h 871046"/>
              <a:gd name="connsiteX4" fmla="*/ 4869456 w 4869456"/>
              <a:gd name="connsiteY4" fmla="*/ 0 h 871046"/>
              <a:gd name="connsiteX0" fmla="*/ 0 w 4869456"/>
              <a:gd name="connsiteY0" fmla="*/ 853493 h 864510"/>
              <a:gd name="connsiteX1" fmla="*/ 2456762 w 4869456"/>
              <a:gd name="connsiteY1" fmla="*/ 864510 h 864510"/>
              <a:gd name="connsiteX2" fmla="*/ 3289992 w 4869456"/>
              <a:gd name="connsiteY2" fmla="*/ 730575 h 864510"/>
              <a:gd name="connsiteX3" fmla="*/ 4102707 w 4869456"/>
              <a:gd name="connsiteY3" fmla="*/ 78849 h 864510"/>
              <a:gd name="connsiteX4" fmla="*/ 4869456 w 4869456"/>
              <a:gd name="connsiteY4" fmla="*/ 0 h 864510"/>
              <a:gd name="connsiteX0" fmla="*/ 0 w 4869456"/>
              <a:gd name="connsiteY0" fmla="*/ 853493 h 873449"/>
              <a:gd name="connsiteX1" fmla="*/ 2456762 w 4869456"/>
              <a:gd name="connsiteY1" fmla="*/ 864510 h 873449"/>
              <a:gd name="connsiteX2" fmla="*/ 3289992 w 4869456"/>
              <a:gd name="connsiteY2" fmla="*/ 730575 h 873449"/>
              <a:gd name="connsiteX3" fmla="*/ 4102707 w 4869456"/>
              <a:gd name="connsiteY3" fmla="*/ 78849 h 873449"/>
              <a:gd name="connsiteX4" fmla="*/ 4869456 w 4869456"/>
              <a:gd name="connsiteY4" fmla="*/ 0 h 873449"/>
              <a:gd name="connsiteX0" fmla="*/ 0 w 4869456"/>
              <a:gd name="connsiteY0" fmla="*/ 853493 h 866799"/>
              <a:gd name="connsiteX1" fmla="*/ 2456762 w 4869456"/>
              <a:gd name="connsiteY1" fmla="*/ 864510 h 866799"/>
              <a:gd name="connsiteX2" fmla="*/ 3289992 w 4869456"/>
              <a:gd name="connsiteY2" fmla="*/ 730575 h 866799"/>
              <a:gd name="connsiteX3" fmla="*/ 4102707 w 4869456"/>
              <a:gd name="connsiteY3" fmla="*/ 78849 h 866799"/>
              <a:gd name="connsiteX4" fmla="*/ 4869456 w 4869456"/>
              <a:gd name="connsiteY4" fmla="*/ 0 h 866799"/>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78849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78849 h 864510"/>
              <a:gd name="connsiteX4" fmla="*/ 4869456 w 4869456"/>
              <a:gd name="connsiteY4" fmla="*/ 0 h 864510"/>
              <a:gd name="connsiteX0" fmla="*/ 0 w 4869456"/>
              <a:gd name="connsiteY0" fmla="*/ 863260 h 874277"/>
              <a:gd name="connsiteX1" fmla="*/ 2456762 w 4869456"/>
              <a:gd name="connsiteY1" fmla="*/ 874277 h 874277"/>
              <a:gd name="connsiteX2" fmla="*/ 3416116 w 4869456"/>
              <a:gd name="connsiteY2" fmla="*/ 672163 h 874277"/>
              <a:gd name="connsiteX3" fmla="*/ 4102707 w 4869456"/>
              <a:gd name="connsiteY3" fmla="*/ 88616 h 874277"/>
              <a:gd name="connsiteX4" fmla="*/ 4869456 w 4869456"/>
              <a:gd name="connsiteY4" fmla="*/ 9767 h 874277"/>
              <a:gd name="connsiteX0" fmla="*/ 0 w 4869456"/>
              <a:gd name="connsiteY0" fmla="*/ 863260 h 874277"/>
              <a:gd name="connsiteX1" fmla="*/ 2456762 w 4869456"/>
              <a:gd name="connsiteY1" fmla="*/ 874277 h 874277"/>
              <a:gd name="connsiteX2" fmla="*/ 3416116 w 4869456"/>
              <a:gd name="connsiteY2" fmla="*/ 672163 h 874277"/>
              <a:gd name="connsiteX3" fmla="*/ 4102707 w 4869456"/>
              <a:gd name="connsiteY3" fmla="*/ 88616 h 874277"/>
              <a:gd name="connsiteX4" fmla="*/ 4869456 w 4869456"/>
              <a:gd name="connsiteY4" fmla="*/ 9767 h 874277"/>
              <a:gd name="connsiteX0" fmla="*/ 0 w 4869456"/>
              <a:gd name="connsiteY0" fmla="*/ 863260 h 874277"/>
              <a:gd name="connsiteX1" fmla="*/ 2456762 w 4869456"/>
              <a:gd name="connsiteY1" fmla="*/ 874277 h 874277"/>
              <a:gd name="connsiteX2" fmla="*/ 3416116 w 4869456"/>
              <a:gd name="connsiteY2" fmla="*/ 672163 h 874277"/>
              <a:gd name="connsiteX3" fmla="*/ 4102707 w 4869456"/>
              <a:gd name="connsiteY3" fmla="*/ 88616 h 874277"/>
              <a:gd name="connsiteX4" fmla="*/ 4869456 w 4869456"/>
              <a:gd name="connsiteY4" fmla="*/ 9767 h 874277"/>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78849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16116 w 4869456"/>
              <a:gd name="connsiteY2" fmla="*/ 662396 h 864510"/>
              <a:gd name="connsiteX3" fmla="*/ 4102707 w 4869456"/>
              <a:gd name="connsiteY3" fmla="*/ 10670 h 864510"/>
              <a:gd name="connsiteX4" fmla="*/ 4869456 w 4869456"/>
              <a:gd name="connsiteY4" fmla="*/ 0 h 864510"/>
              <a:gd name="connsiteX0" fmla="*/ 0 w 4869456"/>
              <a:gd name="connsiteY0" fmla="*/ 853493 h 881184"/>
              <a:gd name="connsiteX1" fmla="*/ 2456762 w 4869456"/>
              <a:gd name="connsiteY1" fmla="*/ 864510 h 881184"/>
              <a:gd name="connsiteX2" fmla="*/ 3353054 w 4869456"/>
              <a:gd name="connsiteY2" fmla="*/ 798754 h 881184"/>
              <a:gd name="connsiteX3" fmla="*/ 4102707 w 4869456"/>
              <a:gd name="connsiteY3" fmla="*/ 10670 h 881184"/>
              <a:gd name="connsiteX4" fmla="*/ 4869456 w 4869456"/>
              <a:gd name="connsiteY4" fmla="*/ 0 h 881184"/>
              <a:gd name="connsiteX0" fmla="*/ 0 w 4869456"/>
              <a:gd name="connsiteY0" fmla="*/ 853493 h 864510"/>
              <a:gd name="connsiteX1" fmla="*/ 2456762 w 4869456"/>
              <a:gd name="connsiteY1" fmla="*/ 864510 h 864510"/>
              <a:gd name="connsiteX2" fmla="*/ 3353054 w 4869456"/>
              <a:gd name="connsiteY2" fmla="*/ 798754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395095 w 4869456"/>
              <a:gd name="connsiteY2" fmla="*/ 741938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395095 w 4869456"/>
              <a:gd name="connsiteY2" fmla="*/ 741938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395095 w 4869456"/>
              <a:gd name="connsiteY2" fmla="*/ 741938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 name="connsiteX0" fmla="*/ 0 w 4869456"/>
              <a:gd name="connsiteY0" fmla="*/ 853493 h 864510"/>
              <a:gd name="connsiteX1" fmla="*/ 2456762 w 4869456"/>
              <a:gd name="connsiteY1" fmla="*/ 864510 h 864510"/>
              <a:gd name="connsiteX2" fmla="*/ 3447647 w 4869456"/>
              <a:gd name="connsiteY2" fmla="*/ 582853 h 864510"/>
              <a:gd name="connsiteX3" fmla="*/ 4102707 w 4869456"/>
              <a:gd name="connsiteY3" fmla="*/ 10670 h 864510"/>
              <a:gd name="connsiteX4" fmla="*/ 4869456 w 4869456"/>
              <a:gd name="connsiteY4" fmla="*/ 0 h 864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9456" h="864510">
                <a:moveTo>
                  <a:pt x="0" y="853493"/>
                </a:moveTo>
                <a:lnTo>
                  <a:pt x="2456762" y="864510"/>
                </a:lnTo>
                <a:cubicBezTo>
                  <a:pt x="2991080" y="853493"/>
                  <a:pt x="3377874" y="911173"/>
                  <a:pt x="3447647" y="582853"/>
                </a:cubicBezTo>
                <a:cubicBezTo>
                  <a:pt x="3585337" y="111015"/>
                  <a:pt x="3629257" y="75617"/>
                  <a:pt x="4102707" y="10670"/>
                </a:cubicBezTo>
                <a:cubicBezTo>
                  <a:pt x="4712793" y="2539"/>
                  <a:pt x="4681251" y="40100"/>
                  <a:pt x="4869456" y="0"/>
                </a:cubicBezTo>
              </a:path>
            </a:pathLst>
          </a:custGeom>
          <a:noFill/>
          <a:ln w="381000">
            <a:solidFill>
              <a:schemeClr val="bg1">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p:cNvSpPr/>
          <p:nvPr/>
        </p:nvSpPr>
        <p:spPr>
          <a:xfrm>
            <a:off x="7236443" y="1872603"/>
            <a:ext cx="2225042" cy="756002"/>
          </a:xfrm>
          <a:custGeom>
            <a:avLst/>
            <a:gdLst>
              <a:gd name="connsiteX0" fmla="*/ 2566930 w 2566930"/>
              <a:gd name="connsiteY0" fmla="*/ 0 h 848752"/>
              <a:gd name="connsiteX1" fmla="*/ 1652530 w 2566930"/>
              <a:gd name="connsiteY1" fmla="*/ 198304 h 848752"/>
              <a:gd name="connsiteX2" fmla="*/ 1002535 w 2566930"/>
              <a:gd name="connsiteY2" fmla="*/ 804231 h 848752"/>
              <a:gd name="connsiteX3" fmla="*/ 0 w 2566930"/>
              <a:gd name="connsiteY3" fmla="*/ 837282 h 848752"/>
            </a:gdLst>
            <a:ahLst/>
            <a:cxnLst>
              <a:cxn ang="0">
                <a:pos x="connsiteX0" y="connsiteY0"/>
              </a:cxn>
              <a:cxn ang="0">
                <a:pos x="connsiteX1" y="connsiteY1"/>
              </a:cxn>
              <a:cxn ang="0">
                <a:pos x="connsiteX2" y="connsiteY2"/>
              </a:cxn>
              <a:cxn ang="0">
                <a:pos x="connsiteX3" y="connsiteY3"/>
              </a:cxn>
            </a:cxnLst>
            <a:rect l="l" t="t" r="r" b="b"/>
            <a:pathLst>
              <a:path w="2566930" h="848752">
                <a:moveTo>
                  <a:pt x="2566930" y="0"/>
                </a:moveTo>
                <a:cubicBezTo>
                  <a:pt x="2240096" y="32133"/>
                  <a:pt x="1913262" y="64266"/>
                  <a:pt x="1652530" y="198304"/>
                </a:cubicBezTo>
                <a:cubicBezTo>
                  <a:pt x="1391798" y="332342"/>
                  <a:pt x="1277957" y="697735"/>
                  <a:pt x="1002535" y="804231"/>
                </a:cubicBezTo>
                <a:cubicBezTo>
                  <a:pt x="727113" y="910727"/>
                  <a:pt x="141383" y="785870"/>
                  <a:pt x="0" y="837282"/>
                </a:cubicBezTo>
              </a:path>
            </a:pathLst>
          </a:custGeom>
          <a:noFill/>
          <a:ln w="317500">
            <a:solidFill>
              <a:schemeClr val="accent6">
                <a:lumMod val="20000"/>
                <a:lumOff val="80000"/>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6" descr="http://www.clker.com/cliparts/l/W/C/G/x/1/blue-gear-wheel-hi.png"/>
          <p:cNvPicPr>
            <a:picLocks noChangeAspect="1" noChangeArrowheads="1"/>
          </p:cNvPicPr>
          <p:nvPr/>
        </p:nvPicPr>
        <p:blipFill>
          <a:blip r:embed="rId3">
            <a:duotone>
              <a:schemeClr val="accent4">
                <a:shade val="45000"/>
                <a:satMod val="135000"/>
              </a:schemeClr>
              <a:prstClr val="white"/>
            </a:duotone>
            <a:alphaModFix amt="94000"/>
            <a:extLst>
              <a:ext uri="{28A0092B-C50C-407E-A947-70E740481C1C}">
                <a14:useLocalDpi xmlns:a14="http://schemas.microsoft.com/office/drawing/2010/main"/>
              </a:ext>
            </a:extLst>
          </a:blip>
          <a:srcRect/>
          <a:stretch>
            <a:fillRect/>
          </a:stretch>
        </p:blipFill>
        <p:spPr bwMode="auto">
          <a:xfrm rot="1357803">
            <a:off x="837454" y="2681223"/>
            <a:ext cx="1671247" cy="1640607"/>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Oval 12"/>
          <p:cNvSpPr/>
          <p:nvPr/>
        </p:nvSpPr>
        <p:spPr>
          <a:xfrm rot="1357803">
            <a:off x="1481650" y="3300085"/>
            <a:ext cx="417422" cy="417338"/>
          </a:xfrm>
          <a:prstGeom prst="ellipse">
            <a:avLst/>
          </a:prstGeom>
          <a:solidFill>
            <a:srgbClr val="D1AC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https://avatars3.githubusercontent.com/u/3019875?v=3&amp;s=400"/>
          <p:cNvPicPr>
            <a:picLocks noChangeAspect="1" noChangeArrowheads="1"/>
          </p:cNvPicPr>
          <p:nvPr/>
        </p:nvPicPr>
        <p:blipFill rotWithShape="1">
          <a:blip r:embed="rId4">
            <a:alphaModFix/>
            <a:lum bright="70000" contrast="-70000"/>
            <a:extLst>
              <a:ext uri="{28A0092B-C50C-407E-A947-70E740481C1C}">
                <a14:useLocalDpi xmlns:a14="http://schemas.microsoft.com/office/drawing/2010/main"/>
              </a:ext>
            </a:extLst>
          </a:blip>
          <a:srcRect/>
          <a:stretch/>
        </p:blipFill>
        <p:spPr bwMode="auto">
          <a:xfrm>
            <a:off x="1263949" y="3121997"/>
            <a:ext cx="916886" cy="759058"/>
          </a:xfrm>
          <a:prstGeom prst="rect">
            <a:avLst/>
          </a:prstGeom>
          <a:noFill/>
          <a:extLst>
            <a:ext uri="{909E8E84-426E-40dd-AFC4-6F175D3DCCD1}">
              <a14:hiddenFill xmlns="" xmlns:a14="http://schemas.microsoft.com/office/drawing/2010/main">
                <a:solidFill>
                  <a:srgbClr val="FFFFFF"/>
                </a:solidFill>
              </a14:hiddenFill>
            </a:ext>
          </a:extLst>
        </p:spPr>
      </p:pic>
      <p:sp>
        <p:nvSpPr>
          <p:cNvPr id="15" name="Oval 14"/>
          <p:cNvSpPr/>
          <p:nvPr/>
        </p:nvSpPr>
        <p:spPr>
          <a:xfrm>
            <a:off x="3200941" y="3389159"/>
            <a:ext cx="298982" cy="298982"/>
          </a:xfrm>
          <a:prstGeom prst="ellipse">
            <a:avLst/>
          </a:prstGeom>
          <a:noFill/>
          <a:ln w="28575">
            <a:solidFill>
              <a:schemeClr val="accent2">
                <a:lumMod val="7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232092" y="3417621"/>
            <a:ext cx="241405" cy="241405"/>
          </a:xfrm>
          <a:prstGeom prst="ellipse">
            <a:avLst/>
          </a:prstGeom>
          <a:solidFill>
            <a:schemeClr val="accent2">
              <a:lumMod val="60000"/>
              <a:lumOff val="40000"/>
              <a:alpha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p:nvCxnSpPr>
        <p:spPr>
          <a:xfrm>
            <a:off x="3098013" y="3235843"/>
            <a:ext cx="2034201" cy="0"/>
          </a:xfrm>
          <a:prstGeom prst="line">
            <a:avLst/>
          </a:prstGeom>
          <a:ln w="2540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638213" y="2872766"/>
            <a:ext cx="459800" cy="363077"/>
          </a:xfrm>
          <a:prstGeom prst="line">
            <a:avLst/>
          </a:prstGeom>
          <a:ln w="2540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098013" y="3874938"/>
            <a:ext cx="2034201" cy="0"/>
          </a:xfrm>
          <a:prstGeom prst="line">
            <a:avLst/>
          </a:prstGeom>
          <a:ln w="2540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2638213" y="3874938"/>
            <a:ext cx="459800" cy="312257"/>
          </a:xfrm>
          <a:prstGeom prst="line">
            <a:avLst/>
          </a:prstGeom>
          <a:ln w="2540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3862691" y="3433806"/>
            <a:ext cx="238030" cy="238030"/>
          </a:xfrm>
          <a:prstGeom prst="ellipse">
            <a:avLst/>
          </a:prstGeom>
          <a:solidFill>
            <a:schemeClr val="accent1">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833266" y="3404383"/>
            <a:ext cx="294802" cy="294802"/>
          </a:xfrm>
          <a:prstGeom prst="ellipse">
            <a:avLst/>
          </a:prstGeom>
          <a:noFill/>
          <a:ln w="28575">
            <a:solidFill>
              <a:schemeClr val="accent1">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4485752" y="3414356"/>
            <a:ext cx="279795" cy="279795"/>
          </a:xfrm>
          <a:prstGeom prst="ellipse">
            <a:avLst/>
          </a:prstGeom>
          <a:noFill/>
          <a:ln w="28575">
            <a:solidFill>
              <a:schemeClr val="tx2">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513275" y="3442819"/>
            <a:ext cx="225913" cy="225913"/>
          </a:xfrm>
          <a:prstGeom prst="ellipse">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http://baymcp.com/wp-content/uploads/2014/12/storage.png"/>
          <p:cNvPicPr>
            <a:picLocks noChangeAspect="1" noChangeArrowheads="1"/>
          </p:cNvPicPr>
          <p:nvPr/>
        </p:nvPicPr>
        <p:blipFill>
          <a:blip r:embed="rId5">
            <a:biLevel thresh="25000"/>
            <a:alphaModFix amt="90000"/>
            <a:extLst>
              <a:ext uri="{28A0092B-C50C-407E-A947-70E740481C1C}">
                <a14:useLocalDpi xmlns:a14="http://schemas.microsoft.com/office/drawing/2010/main"/>
              </a:ext>
            </a:extLst>
          </a:blip>
          <a:srcRect/>
          <a:stretch>
            <a:fillRect/>
          </a:stretch>
        </p:blipFill>
        <p:spPr bwMode="auto">
          <a:xfrm>
            <a:off x="9279409" y="1471372"/>
            <a:ext cx="1066969" cy="720252"/>
          </a:xfrm>
          <a:prstGeom prst="rect">
            <a:avLst/>
          </a:prstGeom>
          <a:noFill/>
          <a:extLst>
            <a:ext uri="{909E8E84-426E-40dd-AFC4-6F175D3DCCD1}">
              <a14:hiddenFill xmlns="" xmlns:a14="http://schemas.microsoft.com/office/drawing/2010/main">
                <a:solidFill>
                  <a:srgbClr val="FFFFFF"/>
                </a:solidFill>
              </a14:hiddenFill>
            </a:ext>
          </a:extLst>
        </p:spPr>
      </p:pic>
      <p:sp>
        <p:nvSpPr>
          <p:cNvPr id="35" name="TextBox 34"/>
          <p:cNvSpPr txBox="1"/>
          <p:nvPr/>
        </p:nvSpPr>
        <p:spPr>
          <a:xfrm>
            <a:off x="9583030" y="2158034"/>
            <a:ext cx="1700617" cy="615553"/>
          </a:xfrm>
          <a:prstGeom prst="rect">
            <a:avLst/>
          </a:prstGeom>
          <a:noFill/>
        </p:spPr>
        <p:txBody>
          <a:bodyPr wrap="square" rtlCol="0">
            <a:spAutoFit/>
          </a:bodyPr>
          <a:lstStyle/>
          <a:p>
            <a:r>
              <a:rPr lang="en-US" sz="1700" i="1" dirty="0">
                <a:solidFill>
                  <a:schemeClr val="bg1"/>
                </a:solidFill>
              </a:rPr>
              <a:t>IRIS database</a:t>
            </a:r>
          </a:p>
          <a:p>
            <a:r>
              <a:rPr lang="en-US" sz="1700" i="1" dirty="0">
                <a:solidFill>
                  <a:schemeClr val="bg1"/>
                </a:solidFill>
              </a:rPr>
              <a:t>(stations)</a:t>
            </a:r>
          </a:p>
        </p:txBody>
      </p:sp>
      <p:sp>
        <p:nvSpPr>
          <p:cNvPr id="36" name="TextBox 35"/>
          <p:cNvSpPr txBox="1"/>
          <p:nvPr/>
        </p:nvSpPr>
        <p:spPr>
          <a:xfrm>
            <a:off x="8270475" y="3519572"/>
            <a:ext cx="2906740" cy="615553"/>
          </a:xfrm>
          <a:prstGeom prst="rect">
            <a:avLst/>
          </a:prstGeom>
          <a:noFill/>
        </p:spPr>
        <p:txBody>
          <a:bodyPr wrap="square" rtlCol="0">
            <a:spAutoFit/>
          </a:bodyPr>
          <a:lstStyle/>
          <a:p>
            <a:r>
              <a:rPr lang="en-US" sz="1700" i="1" dirty="0">
                <a:solidFill>
                  <a:schemeClr val="bg1"/>
                </a:solidFill>
              </a:rPr>
              <a:t>data transfers between sites performed by Pegasus</a:t>
            </a:r>
          </a:p>
        </p:txBody>
      </p:sp>
      <p:sp>
        <p:nvSpPr>
          <p:cNvPr id="42" name="TextBox 41"/>
          <p:cNvSpPr txBox="1"/>
          <p:nvPr/>
        </p:nvSpPr>
        <p:spPr>
          <a:xfrm>
            <a:off x="5777108" y="5185293"/>
            <a:ext cx="1700617" cy="615553"/>
          </a:xfrm>
          <a:prstGeom prst="rect">
            <a:avLst/>
          </a:prstGeom>
          <a:noFill/>
        </p:spPr>
        <p:txBody>
          <a:bodyPr wrap="square" rtlCol="0">
            <a:spAutoFit/>
          </a:bodyPr>
          <a:lstStyle/>
          <a:p>
            <a:r>
              <a:rPr lang="en-US" sz="1700" dirty="0">
                <a:solidFill>
                  <a:schemeClr val="bg1"/>
                </a:solidFill>
              </a:rPr>
              <a:t>Storm Cluster </a:t>
            </a:r>
            <a:br>
              <a:rPr lang="en-US" sz="1700" dirty="0">
                <a:solidFill>
                  <a:schemeClr val="bg1"/>
                </a:solidFill>
              </a:rPr>
            </a:br>
            <a:endParaRPr lang="en-US" sz="1700" dirty="0">
              <a:solidFill>
                <a:schemeClr val="bg1">
                  <a:lumMod val="85000"/>
                </a:schemeClr>
              </a:solidFill>
            </a:endParaRPr>
          </a:p>
        </p:txBody>
      </p:sp>
      <p:sp>
        <p:nvSpPr>
          <p:cNvPr id="43" name="TextBox 42"/>
          <p:cNvSpPr txBox="1"/>
          <p:nvPr/>
        </p:nvSpPr>
        <p:spPr>
          <a:xfrm>
            <a:off x="5787619" y="1560013"/>
            <a:ext cx="1700617" cy="615553"/>
          </a:xfrm>
          <a:prstGeom prst="rect">
            <a:avLst/>
          </a:prstGeom>
          <a:noFill/>
        </p:spPr>
        <p:txBody>
          <a:bodyPr wrap="square" rtlCol="0">
            <a:spAutoFit/>
          </a:bodyPr>
          <a:lstStyle/>
          <a:p>
            <a:r>
              <a:rPr lang="en-US" sz="1700" dirty="0">
                <a:solidFill>
                  <a:schemeClr val="bg1"/>
                </a:solidFill>
              </a:rPr>
              <a:t>MPI Cluster</a:t>
            </a:r>
          </a:p>
          <a:p>
            <a:endParaRPr lang="en-US" sz="1700" dirty="0">
              <a:solidFill>
                <a:schemeClr val="bg1">
                  <a:lumMod val="85000"/>
                </a:schemeClr>
              </a:solidFill>
            </a:endParaRPr>
          </a:p>
        </p:txBody>
      </p:sp>
      <p:sp>
        <p:nvSpPr>
          <p:cNvPr id="56" name="Freeform 55"/>
          <p:cNvSpPr/>
          <p:nvPr/>
        </p:nvSpPr>
        <p:spPr>
          <a:xfrm>
            <a:off x="8470332" y="1916669"/>
            <a:ext cx="627961" cy="319489"/>
          </a:xfrm>
          <a:custGeom>
            <a:avLst/>
            <a:gdLst>
              <a:gd name="connsiteX0" fmla="*/ 0 w 627961"/>
              <a:gd name="connsiteY0" fmla="*/ 319489 h 319489"/>
              <a:gd name="connsiteX1" fmla="*/ 264404 w 627961"/>
              <a:gd name="connsiteY1" fmla="*/ 99152 h 319489"/>
              <a:gd name="connsiteX2" fmla="*/ 627961 w 627961"/>
              <a:gd name="connsiteY2" fmla="*/ 0 h 319489"/>
            </a:gdLst>
            <a:ahLst/>
            <a:cxnLst>
              <a:cxn ang="0">
                <a:pos x="connsiteX0" y="connsiteY0"/>
              </a:cxn>
              <a:cxn ang="0">
                <a:pos x="connsiteX1" y="connsiteY1"/>
              </a:cxn>
              <a:cxn ang="0">
                <a:pos x="connsiteX2" y="connsiteY2"/>
              </a:cxn>
            </a:cxnLst>
            <a:rect l="l" t="t" r="r" b="b"/>
            <a:pathLst>
              <a:path w="627961" h="319489">
                <a:moveTo>
                  <a:pt x="0" y="319489"/>
                </a:moveTo>
                <a:cubicBezTo>
                  <a:pt x="79872" y="235944"/>
                  <a:pt x="159744" y="152400"/>
                  <a:pt x="264404" y="99152"/>
                </a:cubicBezTo>
                <a:cubicBezTo>
                  <a:pt x="369064" y="45904"/>
                  <a:pt x="627961" y="0"/>
                  <a:pt x="627961" y="0"/>
                </a:cubicBezTo>
              </a:path>
            </a:pathLst>
          </a:custGeom>
          <a:noFill/>
          <a:ln w="57150">
            <a:solidFill>
              <a:schemeClr val="accent6">
                <a:lumMod val="20000"/>
                <a:lumOff val="80000"/>
                <a:alpha val="74000"/>
              </a:schemeClr>
            </a:solidFill>
            <a:headEnd type="stealth"/>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8013909" y="800436"/>
            <a:ext cx="2374368" cy="323165"/>
          </a:xfrm>
          <a:prstGeom prst="rect">
            <a:avLst/>
          </a:prstGeom>
          <a:noFill/>
        </p:spPr>
        <p:txBody>
          <a:bodyPr wrap="none" rtlCol="0">
            <a:spAutoFit/>
          </a:bodyPr>
          <a:lstStyle/>
          <a:p>
            <a:r>
              <a:rPr lang="en-US" sz="1500" b="1" i="1" dirty="0">
                <a:solidFill>
                  <a:schemeClr val="bg1"/>
                </a:solidFill>
                <a:latin typeface="Ayuthaya" charset="-34"/>
                <a:ea typeface="Ayuthaya" charset="-34"/>
                <a:cs typeface="Ayuthaya" charset="-34"/>
              </a:rPr>
              <a:t>input data (~150MB)</a:t>
            </a:r>
          </a:p>
        </p:txBody>
      </p:sp>
      <p:pic>
        <p:nvPicPr>
          <p:cNvPr id="50" name="Picture 2" descr="http://www.marketingfortravelexperts.com/wp-content/uploads/2014/05/black-right-arrow.png"/>
          <p:cNvPicPr>
            <a:picLocks noChangeAspect="1" noChangeArrowheads="1"/>
          </p:cNvPicPr>
          <p:nvPr/>
        </p:nvPicPr>
        <p:blipFill>
          <a:blip r:embed="rId6">
            <a:duotone>
              <a:schemeClr val="accent6">
                <a:shade val="45000"/>
                <a:satMod val="135000"/>
              </a:schemeClr>
              <a:prstClr val="white"/>
            </a:duotone>
            <a:alphaModFix amt="74000"/>
            <a:extLst>
              <a:ext uri="{28A0092B-C50C-407E-A947-70E740481C1C}">
                <a14:useLocalDpi xmlns:a14="http://schemas.microsoft.com/office/drawing/2010/main"/>
              </a:ext>
            </a:extLst>
          </a:blip>
          <a:srcRect/>
          <a:stretch>
            <a:fillRect/>
          </a:stretch>
        </p:blipFill>
        <p:spPr bwMode="auto">
          <a:xfrm rot="17269533" flipH="1">
            <a:off x="8187981" y="1352025"/>
            <a:ext cx="677401" cy="224199"/>
          </a:xfrm>
          <a:prstGeom prst="rect">
            <a:avLst/>
          </a:prstGeom>
          <a:noFill/>
          <a:extLst>
            <a:ext uri="{909E8E84-426E-40dd-AFC4-6F175D3DCCD1}">
              <a14:hiddenFill xmlns="" xmlns:a14="http://schemas.microsoft.com/office/drawing/2010/main">
                <a:solidFill>
                  <a:srgbClr val="FFFFFF"/>
                </a:solidFill>
              </a14:hiddenFill>
            </a:ext>
          </a:extLst>
        </p:spPr>
      </p:pic>
      <p:pic>
        <p:nvPicPr>
          <p:cNvPr id="51" name="Picture 2" descr="http://www.marketingfortravelexperts.com/wp-content/uploads/2014/05/black-right-arrow.png"/>
          <p:cNvPicPr>
            <a:picLocks noChangeAspect="1" noChangeArrowheads="1"/>
          </p:cNvPicPr>
          <p:nvPr/>
        </p:nvPicPr>
        <p:blipFill>
          <a:blip r:embed="rId6">
            <a:duotone>
              <a:schemeClr val="accent6">
                <a:shade val="45000"/>
                <a:satMod val="135000"/>
              </a:schemeClr>
              <a:prstClr val="white"/>
            </a:duotone>
            <a:alphaModFix amt="74000"/>
            <a:extLst>
              <a:ext uri="{28A0092B-C50C-407E-A947-70E740481C1C}">
                <a14:useLocalDpi xmlns:a14="http://schemas.microsoft.com/office/drawing/2010/main"/>
              </a:ext>
            </a:extLst>
          </a:blip>
          <a:srcRect/>
          <a:stretch>
            <a:fillRect/>
          </a:stretch>
        </p:blipFill>
        <p:spPr bwMode="auto">
          <a:xfrm rot="7598977" flipH="1" flipV="1">
            <a:off x="555379" y="4530232"/>
            <a:ext cx="677401" cy="216341"/>
          </a:xfrm>
          <a:prstGeom prst="rect">
            <a:avLst/>
          </a:prstGeom>
          <a:noFill/>
          <a:extLst>
            <a:ext uri="{909E8E84-426E-40dd-AFC4-6F175D3DCCD1}">
              <a14:hiddenFill xmlns="" xmlns:a14="http://schemas.microsoft.com/office/drawing/2010/main">
                <a:solidFill>
                  <a:srgbClr val="FFFFFF"/>
                </a:solidFill>
              </a14:hiddenFill>
            </a:ext>
          </a:extLst>
        </p:spPr>
      </p:pic>
      <p:sp>
        <p:nvSpPr>
          <p:cNvPr id="57" name="TextBox 56"/>
          <p:cNvSpPr txBox="1"/>
          <p:nvPr/>
        </p:nvSpPr>
        <p:spPr>
          <a:xfrm>
            <a:off x="351052" y="5076675"/>
            <a:ext cx="1520359" cy="323165"/>
          </a:xfrm>
          <a:prstGeom prst="rect">
            <a:avLst/>
          </a:prstGeom>
          <a:noFill/>
        </p:spPr>
        <p:txBody>
          <a:bodyPr wrap="none" rtlCol="0">
            <a:spAutoFit/>
          </a:bodyPr>
          <a:lstStyle/>
          <a:p>
            <a:r>
              <a:rPr lang="en-US" sz="1500" b="1" i="1" dirty="0">
                <a:solidFill>
                  <a:schemeClr val="bg1"/>
                </a:solidFill>
                <a:latin typeface="Ayuthaya" charset="-34"/>
                <a:ea typeface="Ayuthaya" charset="-34"/>
                <a:cs typeface="Ayuthaya" charset="-34"/>
              </a:rPr>
              <a:t>Submit host</a:t>
            </a:r>
          </a:p>
        </p:txBody>
      </p:sp>
      <p:sp>
        <p:nvSpPr>
          <p:cNvPr id="71" name="Freeform 70"/>
          <p:cNvSpPr/>
          <p:nvPr/>
        </p:nvSpPr>
        <p:spPr>
          <a:xfrm flipV="1">
            <a:off x="7076728" y="2676885"/>
            <a:ext cx="3166" cy="1743543"/>
          </a:xfrm>
          <a:custGeom>
            <a:avLst/>
            <a:gdLst>
              <a:gd name="connsiteX0" fmla="*/ 0 w 4869456"/>
              <a:gd name="connsiteY0" fmla="*/ 697820 h 708837"/>
              <a:gd name="connsiteX1" fmla="*/ 2456762 w 4869456"/>
              <a:gd name="connsiteY1" fmla="*/ 708837 h 708837"/>
              <a:gd name="connsiteX2" fmla="*/ 3205909 w 4869456"/>
              <a:gd name="connsiteY2" fmla="*/ 631719 h 708837"/>
              <a:gd name="connsiteX3" fmla="*/ 3701668 w 4869456"/>
              <a:gd name="connsiteY3" fmla="*/ 323247 h 708837"/>
              <a:gd name="connsiteX4" fmla="*/ 3966072 w 4869456"/>
              <a:gd name="connsiteY4" fmla="*/ 36808 h 708837"/>
              <a:gd name="connsiteX5" fmla="*/ 4208443 w 4869456"/>
              <a:gd name="connsiteY5" fmla="*/ 3758 h 708837"/>
              <a:gd name="connsiteX6" fmla="*/ 4869456 w 4869456"/>
              <a:gd name="connsiteY6" fmla="*/ 14774 h 708837"/>
              <a:gd name="connsiteX0" fmla="*/ 0 w 4869456"/>
              <a:gd name="connsiteY0" fmla="*/ 689847 h 700864"/>
              <a:gd name="connsiteX1" fmla="*/ 2456762 w 4869456"/>
              <a:gd name="connsiteY1" fmla="*/ 700864 h 700864"/>
              <a:gd name="connsiteX2" fmla="*/ 3205909 w 4869456"/>
              <a:gd name="connsiteY2" fmla="*/ 623746 h 700864"/>
              <a:gd name="connsiteX3" fmla="*/ 3701668 w 4869456"/>
              <a:gd name="connsiteY3" fmla="*/ 315274 h 700864"/>
              <a:gd name="connsiteX4" fmla="*/ 3966072 w 4869456"/>
              <a:gd name="connsiteY4" fmla="*/ 28835 h 700864"/>
              <a:gd name="connsiteX5" fmla="*/ 4869456 w 4869456"/>
              <a:gd name="connsiteY5" fmla="*/ 6801 h 700864"/>
              <a:gd name="connsiteX0" fmla="*/ 0 w 4869456"/>
              <a:gd name="connsiteY0" fmla="*/ 689847 h 700864"/>
              <a:gd name="connsiteX1" fmla="*/ 2456762 w 4869456"/>
              <a:gd name="connsiteY1" fmla="*/ 700864 h 700864"/>
              <a:gd name="connsiteX2" fmla="*/ 3701668 w 4869456"/>
              <a:gd name="connsiteY2" fmla="*/ 315274 h 700864"/>
              <a:gd name="connsiteX3" fmla="*/ 3966072 w 4869456"/>
              <a:gd name="connsiteY3" fmla="*/ 28835 h 700864"/>
              <a:gd name="connsiteX4" fmla="*/ 4869456 w 4869456"/>
              <a:gd name="connsiteY4" fmla="*/ 6801 h 700864"/>
              <a:gd name="connsiteX0" fmla="*/ 0 w 4869456"/>
              <a:gd name="connsiteY0" fmla="*/ 689847 h 700864"/>
              <a:gd name="connsiteX1" fmla="*/ 2456762 w 4869456"/>
              <a:gd name="connsiteY1" fmla="*/ 700864 h 700864"/>
              <a:gd name="connsiteX2" fmla="*/ 3966072 w 4869456"/>
              <a:gd name="connsiteY2" fmla="*/ 28835 h 700864"/>
              <a:gd name="connsiteX3" fmla="*/ 4869456 w 4869456"/>
              <a:gd name="connsiteY3" fmla="*/ 6801 h 700864"/>
              <a:gd name="connsiteX0" fmla="*/ 0 w 4869456"/>
              <a:gd name="connsiteY0" fmla="*/ 689847 h 689847"/>
              <a:gd name="connsiteX1" fmla="*/ 3966072 w 4869456"/>
              <a:gd name="connsiteY1" fmla="*/ 28835 h 689847"/>
              <a:gd name="connsiteX2" fmla="*/ 4869456 w 4869456"/>
              <a:gd name="connsiteY2" fmla="*/ 6801 h 689847"/>
              <a:gd name="connsiteX0" fmla="*/ 0 w 4869456"/>
              <a:gd name="connsiteY0" fmla="*/ 683046 h 683046"/>
              <a:gd name="connsiteX1" fmla="*/ 4869456 w 4869456"/>
              <a:gd name="connsiteY1" fmla="*/ 0 h 683046"/>
              <a:gd name="connsiteX0" fmla="*/ 7344 w 7344"/>
              <a:gd name="connsiteY0" fmla="*/ 0 h 1896395"/>
              <a:gd name="connsiteX1" fmla="*/ 0 w 7344"/>
              <a:gd name="connsiteY1" fmla="*/ 1896395 h 1896395"/>
              <a:gd name="connsiteX0" fmla="*/ 0 w 4311"/>
              <a:gd name="connsiteY0" fmla="*/ 0 h 9940"/>
              <a:gd name="connsiteX1" fmla="*/ 4311 w 4311"/>
              <a:gd name="connsiteY1" fmla="*/ 9940 h 9940"/>
            </a:gdLst>
            <a:ahLst/>
            <a:cxnLst>
              <a:cxn ang="0">
                <a:pos x="connsiteX0" y="connsiteY0"/>
              </a:cxn>
              <a:cxn ang="0">
                <a:pos x="connsiteX1" y="connsiteY1"/>
              </a:cxn>
            </a:cxnLst>
            <a:rect l="l" t="t" r="r" b="b"/>
            <a:pathLst>
              <a:path w="4311" h="9940">
                <a:moveTo>
                  <a:pt x="0" y="0"/>
                </a:moveTo>
                <a:lnTo>
                  <a:pt x="4311" y="9940"/>
                </a:lnTo>
              </a:path>
            </a:pathLst>
          </a:custGeom>
          <a:noFill/>
          <a:ln w="381000">
            <a:solidFill>
              <a:schemeClr val="bg1">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p:nvSpPr>
        <p:spPr>
          <a:xfrm>
            <a:off x="6564434" y="2174802"/>
            <a:ext cx="1061323" cy="1061323"/>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a:off x="6564434" y="3768504"/>
            <a:ext cx="1061323" cy="10613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4" descr="https://avatars3.githubusercontent.com/u/11058882?v=3&amp;s=200"/>
          <p:cNvPicPr>
            <a:picLocks noChangeAspect="1" noChangeArrowheads="1"/>
          </p:cNvPicPr>
          <p:nvPr/>
        </p:nvPicPr>
        <p:blipFill>
          <a:blip r:embed="rId7">
            <a:duotone>
              <a:prstClr val="black"/>
              <a:schemeClr val="tx1">
                <a:tint val="45000"/>
                <a:satMod val="400000"/>
              </a:schemeClr>
            </a:duotone>
            <a:alphaModFix/>
            <a:extLst>
              <a:ext uri="{28A0092B-C50C-407E-A947-70E740481C1C}">
                <a14:useLocalDpi xmlns:a14="http://schemas.microsoft.com/office/drawing/2010/main"/>
              </a:ext>
            </a:extLst>
          </a:blip>
          <a:srcRect/>
          <a:stretch>
            <a:fillRect/>
          </a:stretch>
        </p:blipFill>
        <p:spPr bwMode="auto">
          <a:xfrm>
            <a:off x="6645258" y="2053972"/>
            <a:ext cx="927389" cy="927389"/>
          </a:xfrm>
          <a:prstGeom prst="rect">
            <a:avLst/>
          </a:prstGeom>
          <a:noFill/>
          <a:extLst>
            <a:ext uri="{909E8E84-426E-40dd-AFC4-6F175D3DCCD1}">
              <a14:hiddenFill xmlns="" xmlns:a14="http://schemas.microsoft.com/office/drawing/2010/main">
                <a:solidFill>
                  <a:srgbClr val="FFFFFF"/>
                </a:solidFill>
              </a14:hiddenFill>
            </a:ext>
          </a:extLst>
        </p:spPr>
      </p:pic>
      <p:pic>
        <p:nvPicPr>
          <p:cNvPr id="70" name="Picture 4" descr="https://avatars3.githubusercontent.com/u/11058882?v=3&amp;s=200"/>
          <p:cNvPicPr>
            <a:picLocks noChangeAspect="1" noChangeArrowheads="1"/>
          </p:cNvPicPr>
          <p:nvPr/>
        </p:nvPicPr>
        <p:blipFill>
          <a:blip r:embed="rId7">
            <a:duotone>
              <a:prstClr val="black"/>
              <a:schemeClr val="tx1">
                <a:tint val="45000"/>
                <a:satMod val="400000"/>
              </a:schemeClr>
            </a:duotone>
            <a:alphaModFix/>
            <a:extLst>
              <a:ext uri="{28A0092B-C50C-407E-A947-70E740481C1C}">
                <a14:useLocalDpi xmlns:a14="http://schemas.microsoft.com/office/drawing/2010/main"/>
              </a:ext>
            </a:extLst>
          </a:blip>
          <a:srcRect/>
          <a:stretch>
            <a:fillRect/>
          </a:stretch>
        </p:blipFill>
        <p:spPr bwMode="auto">
          <a:xfrm>
            <a:off x="6629261" y="3646755"/>
            <a:ext cx="927389" cy="927389"/>
          </a:xfrm>
          <a:prstGeom prst="rect">
            <a:avLst/>
          </a:prstGeom>
          <a:noFill/>
          <a:extLst>
            <a:ext uri="{909E8E84-426E-40dd-AFC4-6F175D3DCCD1}">
              <a14:hiddenFill xmlns="" xmlns:a14="http://schemas.microsoft.com/office/drawing/2010/main">
                <a:solidFill>
                  <a:srgbClr val="FFFFFF"/>
                </a:solidFill>
              </a14:hiddenFill>
            </a:ext>
          </a:extLst>
        </p:spPr>
      </p:pic>
      <p:pic>
        <p:nvPicPr>
          <p:cNvPr id="73" name="Picture 2" descr="http://www.marketingfortravelexperts.com/wp-content/uploads/2014/05/black-right-arrow.png"/>
          <p:cNvPicPr>
            <a:picLocks noChangeAspect="1" noChangeArrowheads="1"/>
          </p:cNvPicPr>
          <p:nvPr/>
        </p:nvPicPr>
        <p:blipFill>
          <a:blip r:embed="rId6">
            <a:duotone>
              <a:schemeClr val="accent6">
                <a:shade val="45000"/>
                <a:satMod val="135000"/>
              </a:schemeClr>
              <a:prstClr val="white"/>
            </a:duotone>
            <a:alphaModFix amt="74000"/>
            <a:extLst>
              <a:ext uri="{28A0092B-C50C-407E-A947-70E740481C1C}">
                <a14:useLocalDpi xmlns:a14="http://schemas.microsoft.com/office/drawing/2010/main"/>
              </a:ext>
            </a:extLst>
          </a:blip>
          <a:srcRect/>
          <a:stretch>
            <a:fillRect/>
          </a:stretch>
        </p:blipFill>
        <p:spPr bwMode="auto">
          <a:xfrm rot="376067" flipH="1">
            <a:off x="7582860" y="3407473"/>
            <a:ext cx="677401" cy="224199"/>
          </a:xfrm>
          <a:prstGeom prst="rect">
            <a:avLst/>
          </a:prstGeom>
          <a:noFill/>
          <a:extLst>
            <a:ext uri="{909E8E84-426E-40dd-AFC4-6F175D3DCCD1}">
              <a14:hiddenFill xmlns="" xmlns:a14="http://schemas.microsoft.com/office/drawing/2010/main">
                <a:solidFill>
                  <a:srgbClr val="FFFFFF"/>
                </a:solidFill>
              </a14:hiddenFill>
            </a:ext>
          </a:extLst>
        </p:spPr>
      </p:pic>
      <p:pic>
        <p:nvPicPr>
          <p:cNvPr id="75" name="Picture 2" descr="http://frc-events.firstinspires.org/Images/FTC/textfile_icon.pn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950627" y="3382653"/>
            <a:ext cx="252201" cy="252201"/>
          </a:xfrm>
          <a:prstGeom prst="rect">
            <a:avLst/>
          </a:prstGeom>
          <a:noFill/>
          <a:extLst>
            <a:ext uri="{909E8E84-426E-40dd-AFC4-6F175D3DCCD1}">
              <a14:hiddenFill xmlns="" xmlns:a14="http://schemas.microsoft.com/office/drawing/2010/main">
                <a:solidFill>
                  <a:srgbClr val="FFFFFF"/>
                </a:solidFill>
              </a14:hiddenFill>
            </a:ext>
          </a:extLst>
        </p:spPr>
      </p:pic>
      <p:sp>
        <p:nvSpPr>
          <p:cNvPr id="78" name="Freeform 77"/>
          <p:cNvSpPr/>
          <p:nvPr/>
        </p:nvSpPr>
        <p:spPr>
          <a:xfrm rot="19043894" flipV="1">
            <a:off x="4082150" y="4809714"/>
            <a:ext cx="540397" cy="510554"/>
          </a:xfrm>
          <a:custGeom>
            <a:avLst/>
            <a:gdLst>
              <a:gd name="connsiteX0" fmla="*/ 0 w 627961"/>
              <a:gd name="connsiteY0" fmla="*/ 319489 h 319489"/>
              <a:gd name="connsiteX1" fmla="*/ 264404 w 627961"/>
              <a:gd name="connsiteY1" fmla="*/ 99152 h 319489"/>
              <a:gd name="connsiteX2" fmla="*/ 627961 w 627961"/>
              <a:gd name="connsiteY2" fmla="*/ 0 h 319489"/>
              <a:gd name="connsiteX0" fmla="*/ 0 w 627961"/>
              <a:gd name="connsiteY0" fmla="*/ 319489 h 319489"/>
              <a:gd name="connsiteX1" fmla="*/ 627961 w 627961"/>
              <a:gd name="connsiteY1" fmla="*/ 0 h 319489"/>
              <a:gd name="connsiteX0" fmla="*/ 0 w 529343"/>
              <a:gd name="connsiteY0" fmla="*/ 434519 h 434519"/>
              <a:gd name="connsiteX1" fmla="*/ 529343 w 529343"/>
              <a:gd name="connsiteY1" fmla="*/ 0 h 434519"/>
              <a:gd name="connsiteX0" fmla="*/ 0 w 502312"/>
              <a:gd name="connsiteY0" fmla="*/ 448662 h 448662"/>
              <a:gd name="connsiteX1" fmla="*/ 502312 w 502312"/>
              <a:gd name="connsiteY1" fmla="*/ 0 h 448662"/>
            </a:gdLst>
            <a:ahLst/>
            <a:cxnLst>
              <a:cxn ang="0">
                <a:pos x="connsiteX0" y="connsiteY0"/>
              </a:cxn>
              <a:cxn ang="0">
                <a:pos x="connsiteX1" y="connsiteY1"/>
              </a:cxn>
            </a:cxnLst>
            <a:rect l="l" t="t" r="r" b="b"/>
            <a:pathLst>
              <a:path w="502312" h="448662">
                <a:moveTo>
                  <a:pt x="0" y="448662"/>
                </a:moveTo>
                <a:lnTo>
                  <a:pt x="502312" y="0"/>
                </a:lnTo>
              </a:path>
            </a:pathLst>
          </a:custGeom>
          <a:noFill/>
          <a:ln w="57150">
            <a:solidFill>
              <a:schemeClr val="accent6">
                <a:lumMod val="20000"/>
                <a:lumOff val="80000"/>
                <a:alpha val="74000"/>
              </a:schemeClr>
            </a:solidFill>
            <a:headEnd type="stealth"/>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2627324" y="5882743"/>
            <a:ext cx="2374368" cy="323165"/>
          </a:xfrm>
          <a:prstGeom prst="rect">
            <a:avLst/>
          </a:prstGeom>
          <a:noFill/>
        </p:spPr>
        <p:txBody>
          <a:bodyPr wrap="none" rtlCol="0">
            <a:spAutoFit/>
          </a:bodyPr>
          <a:lstStyle/>
          <a:p>
            <a:r>
              <a:rPr lang="en-US" sz="1500" b="1" i="1" dirty="0">
                <a:solidFill>
                  <a:schemeClr val="bg1"/>
                </a:solidFill>
                <a:latin typeface="Ayuthaya" charset="-34"/>
                <a:ea typeface="Ayuthaya" charset="-34"/>
                <a:cs typeface="Ayuthaya" charset="-34"/>
              </a:rPr>
              <a:t>output data (~40GB)</a:t>
            </a:r>
          </a:p>
        </p:txBody>
      </p:sp>
      <p:pic>
        <p:nvPicPr>
          <p:cNvPr id="80" name="Picture 79" descr="http://www.marketingfortravelexperts.com/wp-content/uploads/2014/05/black-right-arrow.png"/>
          <p:cNvPicPr>
            <a:picLocks noChangeAspect="1" noChangeArrowheads="1"/>
          </p:cNvPicPr>
          <p:nvPr/>
        </p:nvPicPr>
        <p:blipFill>
          <a:blip r:embed="rId6">
            <a:duotone>
              <a:schemeClr val="accent6">
                <a:shade val="45000"/>
                <a:satMod val="135000"/>
              </a:schemeClr>
              <a:prstClr val="white"/>
            </a:duotone>
            <a:alphaModFix amt="74000"/>
            <a:extLst>
              <a:ext uri="{28A0092B-C50C-407E-A947-70E740481C1C}">
                <a14:useLocalDpi xmlns:a14="http://schemas.microsoft.com/office/drawing/2010/main"/>
              </a:ext>
            </a:extLst>
          </a:blip>
          <a:srcRect/>
          <a:stretch>
            <a:fillRect/>
          </a:stretch>
        </p:blipFill>
        <p:spPr bwMode="auto">
          <a:xfrm rot="18379581" flipH="1">
            <a:off x="3668697" y="5431361"/>
            <a:ext cx="677401" cy="224199"/>
          </a:xfrm>
          <a:prstGeom prst="rect">
            <a:avLst/>
          </a:prstGeom>
          <a:noFill/>
          <a:extLst>
            <a:ext uri="{909E8E84-426E-40dd-AFC4-6F175D3DCCD1}">
              <a14:hiddenFill xmlns="" xmlns:a14="http://schemas.microsoft.com/office/drawing/2010/main">
                <a:solidFill>
                  <a:srgbClr val="FFFFFF"/>
                </a:solidFill>
              </a14:hiddenFill>
            </a:ext>
          </a:extLst>
        </p:spPr>
      </p:pic>
      <p:sp>
        <p:nvSpPr>
          <p:cNvPr id="81" name="TextBox 80"/>
          <p:cNvSpPr txBox="1"/>
          <p:nvPr/>
        </p:nvSpPr>
        <p:spPr>
          <a:xfrm>
            <a:off x="6706342" y="2836815"/>
            <a:ext cx="919416" cy="353943"/>
          </a:xfrm>
          <a:prstGeom prst="rect">
            <a:avLst/>
          </a:prstGeom>
          <a:noFill/>
        </p:spPr>
        <p:txBody>
          <a:bodyPr wrap="square" rtlCol="0">
            <a:spAutoFit/>
          </a:bodyPr>
          <a:lstStyle/>
          <a:p>
            <a:r>
              <a:rPr lang="en-US" sz="1700" dirty="0">
                <a:solidFill>
                  <a:schemeClr val="accent6">
                    <a:lumMod val="20000"/>
                    <a:lumOff val="80000"/>
                  </a:schemeClr>
                </a:solidFill>
              </a:rPr>
              <a:t>Phase 1</a:t>
            </a:r>
          </a:p>
        </p:txBody>
      </p:sp>
      <p:sp>
        <p:nvSpPr>
          <p:cNvPr id="82" name="TextBox 81"/>
          <p:cNvSpPr txBox="1"/>
          <p:nvPr/>
        </p:nvSpPr>
        <p:spPr>
          <a:xfrm>
            <a:off x="6712099" y="4439568"/>
            <a:ext cx="919416" cy="353943"/>
          </a:xfrm>
          <a:prstGeom prst="rect">
            <a:avLst/>
          </a:prstGeom>
          <a:noFill/>
        </p:spPr>
        <p:txBody>
          <a:bodyPr wrap="square" rtlCol="0">
            <a:spAutoFit/>
          </a:bodyPr>
          <a:lstStyle/>
          <a:p>
            <a:r>
              <a:rPr lang="en-US" sz="1700" dirty="0">
                <a:solidFill>
                  <a:schemeClr val="tx2">
                    <a:lumMod val="20000"/>
                    <a:lumOff val="80000"/>
                  </a:schemeClr>
                </a:solidFill>
              </a:rPr>
              <a:t>Phase 2</a:t>
            </a:r>
          </a:p>
        </p:txBody>
      </p:sp>
      <p:sp>
        <p:nvSpPr>
          <p:cNvPr id="54" name="TextBox 53"/>
          <p:cNvSpPr txBox="1"/>
          <p:nvPr/>
        </p:nvSpPr>
        <p:spPr>
          <a:xfrm>
            <a:off x="3057082" y="6454883"/>
            <a:ext cx="4839085" cy="369332"/>
          </a:xfrm>
          <a:prstGeom prst="rect">
            <a:avLst/>
          </a:prstGeom>
          <a:noFill/>
        </p:spPr>
        <p:txBody>
          <a:bodyPr wrap="none" rtlCol="0">
            <a:spAutoFit/>
          </a:bodyPr>
          <a:lstStyle/>
          <a:p>
            <a:r>
              <a:rPr lang="en-US" i="1" dirty="0">
                <a:solidFill>
                  <a:srgbClr val="FFFFFF"/>
                </a:solidFill>
              </a:rPr>
              <a:t>https://</a:t>
            </a:r>
            <a:r>
              <a:rPr lang="en-US" i="1" dirty="0" err="1">
                <a:solidFill>
                  <a:srgbClr val="FFFFFF"/>
                </a:solidFill>
              </a:rPr>
              <a:t>github.com</a:t>
            </a:r>
            <a:r>
              <a:rPr lang="en-US" i="1" dirty="0">
                <a:solidFill>
                  <a:srgbClr val="FFFFFF"/>
                </a:solidFill>
              </a:rPr>
              <a:t>/dispel4py/pegasus_dispel4py</a:t>
            </a:r>
          </a:p>
        </p:txBody>
      </p:sp>
      <p:pic>
        <p:nvPicPr>
          <p:cNvPr id="2" name="Picture 1"/>
          <p:cNvPicPr>
            <a:picLocks noChangeAspect="1"/>
          </p:cNvPicPr>
          <p:nvPr/>
        </p:nvPicPr>
        <p:blipFill>
          <a:blip r:embed="rId9"/>
          <a:stretch>
            <a:fillRect/>
          </a:stretch>
        </p:blipFill>
        <p:spPr>
          <a:xfrm>
            <a:off x="9119151" y="4388960"/>
            <a:ext cx="1325923" cy="1184035"/>
          </a:xfrm>
          <a:prstGeom prst="rect">
            <a:avLst/>
          </a:prstGeom>
        </p:spPr>
      </p:pic>
      <p:pic>
        <p:nvPicPr>
          <p:cNvPr id="5" name="Picture 4"/>
          <p:cNvPicPr>
            <a:picLocks noChangeAspect="1"/>
          </p:cNvPicPr>
          <p:nvPr/>
        </p:nvPicPr>
        <p:blipFill>
          <a:blip r:embed="rId10"/>
          <a:stretch>
            <a:fillRect/>
          </a:stretch>
        </p:blipFill>
        <p:spPr>
          <a:xfrm>
            <a:off x="10842660" y="4641713"/>
            <a:ext cx="881973" cy="881973"/>
          </a:xfrm>
          <a:prstGeom prst="rect">
            <a:avLst/>
          </a:prstGeom>
        </p:spPr>
      </p:pic>
      <p:sp>
        <p:nvSpPr>
          <p:cNvPr id="64" name="TextBox 63"/>
          <p:cNvSpPr txBox="1"/>
          <p:nvPr/>
        </p:nvSpPr>
        <p:spPr>
          <a:xfrm>
            <a:off x="5787619" y="1233276"/>
            <a:ext cx="1520359" cy="323165"/>
          </a:xfrm>
          <a:prstGeom prst="rect">
            <a:avLst/>
          </a:prstGeom>
          <a:noFill/>
        </p:spPr>
        <p:txBody>
          <a:bodyPr wrap="none" rtlCol="0">
            <a:spAutoFit/>
          </a:bodyPr>
          <a:lstStyle/>
          <a:p>
            <a:r>
              <a:rPr lang="en-US" sz="1500" b="1" i="1" dirty="0">
                <a:solidFill>
                  <a:srgbClr val="FF0000"/>
                </a:solidFill>
                <a:latin typeface="Ayuthaya" charset="-34"/>
                <a:ea typeface="Ayuthaya" charset="-34"/>
                <a:cs typeface="Ayuthaya" charset="-34"/>
              </a:rPr>
              <a:t>Container 2</a:t>
            </a:r>
          </a:p>
        </p:txBody>
      </p:sp>
      <p:sp>
        <p:nvSpPr>
          <p:cNvPr id="65" name="TextBox 64"/>
          <p:cNvSpPr txBox="1"/>
          <p:nvPr/>
        </p:nvSpPr>
        <p:spPr>
          <a:xfrm>
            <a:off x="5804254" y="5832406"/>
            <a:ext cx="1520359" cy="323165"/>
          </a:xfrm>
          <a:prstGeom prst="rect">
            <a:avLst/>
          </a:prstGeom>
          <a:noFill/>
        </p:spPr>
        <p:txBody>
          <a:bodyPr wrap="none" rtlCol="0">
            <a:spAutoFit/>
          </a:bodyPr>
          <a:lstStyle/>
          <a:p>
            <a:r>
              <a:rPr lang="en-US" sz="1500" b="1" i="1" dirty="0">
                <a:solidFill>
                  <a:srgbClr val="660066"/>
                </a:solidFill>
                <a:latin typeface="Ayuthaya" charset="-34"/>
                <a:ea typeface="Ayuthaya" charset="-34"/>
                <a:cs typeface="Ayuthaya" charset="-34"/>
              </a:rPr>
              <a:t>Container 3</a:t>
            </a:r>
          </a:p>
        </p:txBody>
      </p:sp>
      <p:sp>
        <p:nvSpPr>
          <p:cNvPr id="66" name="Rectangle 65"/>
          <p:cNvSpPr/>
          <p:nvPr/>
        </p:nvSpPr>
        <p:spPr>
          <a:xfrm>
            <a:off x="605117" y="2567621"/>
            <a:ext cx="2091944" cy="1766932"/>
          </a:xfrm>
          <a:prstGeom prst="rect">
            <a:avLst/>
          </a:prstGeom>
          <a:solidFill>
            <a:schemeClr val="tx2">
              <a:lumMod val="60000"/>
              <a:lumOff val="40000"/>
              <a:alpha val="48000"/>
            </a:schemeClr>
          </a:solidFill>
          <a:ln w="57150" cmpd="sng">
            <a:solidFill>
              <a:schemeClr val="accent4">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a:off x="422862" y="4836293"/>
            <a:ext cx="1520359" cy="323165"/>
          </a:xfrm>
          <a:prstGeom prst="rect">
            <a:avLst/>
          </a:prstGeom>
          <a:noFill/>
        </p:spPr>
        <p:txBody>
          <a:bodyPr wrap="none" rtlCol="0">
            <a:spAutoFit/>
          </a:bodyPr>
          <a:lstStyle/>
          <a:p>
            <a:r>
              <a:rPr lang="en-US" sz="1500" b="1" i="1" dirty="0">
                <a:solidFill>
                  <a:schemeClr val="accent4">
                    <a:lumMod val="50000"/>
                  </a:schemeClr>
                </a:solidFill>
                <a:latin typeface="Ayuthaya" charset="-34"/>
                <a:ea typeface="Ayuthaya" charset="-34"/>
                <a:cs typeface="Ayuthaya" charset="-34"/>
              </a:rPr>
              <a:t>Container 1</a:t>
            </a:r>
          </a:p>
        </p:txBody>
      </p:sp>
      <p:sp>
        <p:nvSpPr>
          <p:cNvPr id="68" name="TextBox 67"/>
          <p:cNvSpPr txBox="1"/>
          <p:nvPr/>
        </p:nvSpPr>
        <p:spPr>
          <a:xfrm>
            <a:off x="144357" y="175388"/>
            <a:ext cx="12928176" cy="861774"/>
          </a:xfrm>
          <a:prstGeom prst="rect">
            <a:avLst/>
          </a:prstGeom>
          <a:noFill/>
        </p:spPr>
        <p:txBody>
          <a:bodyPr wrap="square" rtlCol="0">
            <a:spAutoFit/>
          </a:bodyPr>
          <a:lstStyle/>
          <a:p>
            <a:r>
              <a:rPr lang="en-US" sz="2500" b="1" dirty="0">
                <a:solidFill>
                  <a:schemeClr val="accent3">
                    <a:lumMod val="20000"/>
                    <a:lumOff val="80000"/>
                  </a:schemeClr>
                </a:solidFill>
                <a:latin typeface="Ayuthaya" charset="-34"/>
                <a:ea typeface="Ayuthaya" charset="-34"/>
                <a:cs typeface="Ayuthaya" charset="-34"/>
              </a:rPr>
              <a:t>Evaluation- Seismic Ambient Noise Cross-Correlation</a:t>
            </a:r>
          </a:p>
          <a:p>
            <a:endParaRPr lang="en-US" sz="2500" b="1" dirty="0">
              <a:solidFill>
                <a:schemeClr val="accent3">
                  <a:lumMod val="20000"/>
                  <a:lumOff val="80000"/>
                </a:schemeClr>
              </a:solidFill>
              <a:latin typeface="Ayuthaya" charset="-34"/>
              <a:ea typeface="Ayuthaya" charset="-34"/>
              <a:cs typeface="Ayuthaya" charset="-34"/>
            </a:endParaRPr>
          </a:p>
        </p:txBody>
      </p:sp>
      <p:sp>
        <p:nvSpPr>
          <p:cNvPr id="7" name="Rectangle 6"/>
          <p:cNvSpPr/>
          <p:nvPr/>
        </p:nvSpPr>
        <p:spPr>
          <a:xfrm>
            <a:off x="351052" y="955428"/>
            <a:ext cx="6096000" cy="707886"/>
          </a:xfrm>
          <a:prstGeom prst="rect">
            <a:avLst/>
          </a:prstGeom>
        </p:spPr>
        <p:txBody>
          <a:bodyPr>
            <a:spAutoFit/>
          </a:bodyPr>
          <a:lstStyle/>
          <a:p>
            <a:r>
              <a:rPr lang="en-US" sz="2000" b="1" dirty="0">
                <a:solidFill>
                  <a:schemeClr val="bg1"/>
                </a:solidFill>
              </a:rPr>
              <a:t>NSF-</a:t>
            </a:r>
            <a:r>
              <a:rPr lang="en-US" sz="2000" b="1" dirty="0" err="1">
                <a:solidFill>
                  <a:schemeClr val="bg1"/>
                </a:solidFill>
              </a:rPr>
              <a:t>Chamelon</a:t>
            </a:r>
            <a:r>
              <a:rPr lang="en-US" sz="2000" b="1" dirty="0">
                <a:solidFill>
                  <a:schemeClr val="bg1"/>
                </a:solidFill>
              </a:rPr>
              <a:t> Cloud</a:t>
            </a:r>
          </a:p>
          <a:p>
            <a:r>
              <a:rPr lang="en-US" sz="2000" b="1" dirty="0">
                <a:solidFill>
                  <a:schemeClr val="bg1"/>
                </a:solidFill>
              </a:rPr>
              <a:t>Allocation: 40 instances</a:t>
            </a:r>
          </a:p>
        </p:txBody>
      </p:sp>
      <p:sp>
        <p:nvSpPr>
          <p:cNvPr id="58" name="Rectangle 57">
            <a:extLst>
              <a:ext uri="{FF2B5EF4-FFF2-40B4-BE49-F238E27FC236}">
                <a16:creationId xmlns:a16="http://schemas.microsoft.com/office/drawing/2014/main" id="{97074919-020E-8543-BE9D-B7120194C7B7}"/>
              </a:ext>
            </a:extLst>
          </p:cNvPr>
          <p:cNvSpPr/>
          <p:nvPr/>
        </p:nvSpPr>
        <p:spPr>
          <a:xfrm>
            <a:off x="262801" y="633332"/>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0289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05506" y="640260"/>
            <a:ext cx="3689030" cy="1539349"/>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94667" y="2634877"/>
            <a:ext cx="2372439" cy="736972"/>
          </a:xfrm>
          <a:prstGeom prst="rect">
            <a:avLst/>
          </a:prstGeom>
        </p:spPr>
      </p:pic>
      <p:sp>
        <p:nvSpPr>
          <p:cNvPr id="7" name="TextBox 6"/>
          <p:cNvSpPr txBox="1"/>
          <p:nvPr/>
        </p:nvSpPr>
        <p:spPr>
          <a:xfrm>
            <a:off x="677333" y="2248927"/>
            <a:ext cx="2614057" cy="338554"/>
          </a:xfrm>
          <a:prstGeom prst="rect">
            <a:avLst/>
          </a:prstGeom>
          <a:noFill/>
        </p:spPr>
        <p:txBody>
          <a:bodyPr wrap="square" rtlCol="0">
            <a:spAutoFit/>
          </a:bodyPr>
          <a:lstStyle/>
          <a:p>
            <a:r>
              <a:rPr lang="en-US" sz="1600" dirty="0"/>
              <a:t>dispel4py </a:t>
            </a:r>
            <a:r>
              <a:rPr lang="en-US" sz="1600" dirty="0" err="1"/>
              <a:t>preproc</a:t>
            </a:r>
            <a:r>
              <a:rPr lang="en-US" sz="1600" dirty="0"/>
              <a:t>. (Phase 1)</a:t>
            </a:r>
          </a:p>
        </p:txBody>
      </p:sp>
      <p:sp>
        <p:nvSpPr>
          <p:cNvPr id="10" name="TextBox 9"/>
          <p:cNvSpPr txBox="1"/>
          <p:nvPr/>
        </p:nvSpPr>
        <p:spPr>
          <a:xfrm>
            <a:off x="743875" y="3200393"/>
            <a:ext cx="2323335" cy="338554"/>
          </a:xfrm>
          <a:prstGeom prst="rect">
            <a:avLst/>
          </a:prstGeom>
          <a:noFill/>
        </p:spPr>
        <p:txBody>
          <a:bodyPr wrap="square" rtlCol="0">
            <a:spAutoFit/>
          </a:bodyPr>
          <a:lstStyle/>
          <a:p>
            <a:r>
              <a:rPr lang="en-US" sz="1600" dirty="0"/>
              <a:t>dispel4py proc. (Phase 2)</a:t>
            </a:r>
          </a:p>
        </p:txBody>
      </p:sp>
      <p:sp>
        <p:nvSpPr>
          <p:cNvPr id="11" name="Rectangle 10"/>
          <p:cNvSpPr/>
          <p:nvPr/>
        </p:nvSpPr>
        <p:spPr>
          <a:xfrm>
            <a:off x="50799" y="304793"/>
            <a:ext cx="3877734" cy="3234154"/>
          </a:xfrm>
          <a:prstGeom prst="rect">
            <a:avLst/>
          </a:prstGeom>
          <a:solidFill>
            <a:schemeClr val="bg1">
              <a:lumMod val="95000"/>
              <a:alpha val="2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2" name="TextBox 11"/>
          <p:cNvSpPr txBox="1"/>
          <p:nvPr/>
        </p:nvSpPr>
        <p:spPr>
          <a:xfrm>
            <a:off x="608960" y="321727"/>
            <a:ext cx="2447221" cy="338554"/>
          </a:xfrm>
          <a:prstGeom prst="rect">
            <a:avLst/>
          </a:prstGeom>
          <a:noFill/>
        </p:spPr>
        <p:txBody>
          <a:bodyPr wrap="square" rtlCol="0">
            <a:spAutoFit/>
          </a:bodyPr>
          <a:lstStyle/>
          <a:p>
            <a:r>
              <a:rPr lang="en-US" sz="1600" dirty="0"/>
              <a:t>Data-Intensive Application</a:t>
            </a:r>
          </a:p>
        </p:txBody>
      </p:sp>
      <p:sp>
        <p:nvSpPr>
          <p:cNvPr id="13" name="TextBox 12"/>
          <p:cNvSpPr txBox="1"/>
          <p:nvPr/>
        </p:nvSpPr>
        <p:spPr>
          <a:xfrm>
            <a:off x="50799" y="-20142"/>
            <a:ext cx="1010169" cy="338554"/>
          </a:xfrm>
          <a:prstGeom prst="rect">
            <a:avLst/>
          </a:prstGeom>
          <a:noFill/>
        </p:spPr>
        <p:txBody>
          <a:bodyPr wrap="square" rtlCol="0">
            <a:spAutoFit/>
          </a:bodyPr>
          <a:lstStyle/>
          <a:p>
            <a:r>
              <a:rPr lang="en-US" sz="1600" dirty="0">
                <a:solidFill>
                  <a:schemeClr val="accent2">
                    <a:lumMod val="75000"/>
                  </a:schemeClr>
                </a:solidFill>
              </a:rPr>
              <a:t>Reminder</a:t>
            </a:r>
          </a:p>
        </p:txBody>
      </p:sp>
      <p:sp>
        <p:nvSpPr>
          <p:cNvPr id="17" name="Rectangle 16"/>
          <p:cNvSpPr/>
          <p:nvPr/>
        </p:nvSpPr>
        <p:spPr>
          <a:xfrm>
            <a:off x="216692" y="4755058"/>
            <a:ext cx="934213" cy="764828"/>
          </a:xfrm>
          <a:prstGeom prst="rect">
            <a:avLst/>
          </a:prstGeom>
          <a:solidFill>
            <a:schemeClr val="tx2">
              <a:lumMod val="60000"/>
              <a:lumOff val="40000"/>
              <a:alpha val="48000"/>
            </a:schemeClr>
          </a:solidFill>
          <a:ln w="57150" cmpd="sng">
            <a:solidFill>
              <a:schemeClr val="accent4">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220283" y="4213192"/>
            <a:ext cx="1158044" cy="677333"/>
          </a:xfrm>
          <a:prstGeom prst="rect">
            <a:avLst/>
          </a:prstGeom>
          <a:solidFill>
            <a:schemeClr val="tx2">
              <a:lumMod val="60000"/>
              <a:lumOff val="40000"/>
              <a:alpha val="48000"/>
            </a:schemeClr>
          </a:solidFill>
          <a:ln w="57150" cmpd="sng">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228088" y="5128221"/>
            <a:ext cx="1142730" cy="662979"/>
          </a:xfrm>
          <a:prstGeom prst="rect">
            <a:avLst/>
          </a:prstGeom>
          <a:solidFill>
            <a:schemeClr val="tx2">
              <a:lumMod val="60000"/>
              <a:lumOff val="40000"/>
              <a:alpha val="48000"/>
            </a:schemeClr>
          </a:solidFill>
          <a:ln w="57150" cmpd="sng">
            <a:solidFill>
              <a:srgbClr val="66006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60000"/>
                  <a:lumOff val="40000"/>
                </a:schemeClr>
              </a:solidFill>
            </a:endParaRPr>
          </a:p>
        </p:txBody>
      </p:sp>
      <p:sp>
        <p:nvSpPr>
          <p:cNvPr id="20" name="TextBox 19"/>
          <p:cNvSpPr txBox="1"/>
          <p:nvPr/>
        </p:nvSpPr>
        <p:spPr>
          <a:xfrm>
            <a:off x="86974" y="4431893"/>
            <a:ext cx="1520359" cy="323165"/>
          </a:xfrm>
          <a:prstGeom prst="rect">
            <a:avLst/>
          </a:prstGeom>
          <a:noFill/>
        </p:spPr>
        <p:txBody>
          <a:bodyPr wrap="none" rtlCol="0">
            <a:spAutoFit/>
          </a:bodyPr>
          <a:lstStyle/>
          <a:p>
            <a:r>
              <a:rPr lang="en-US" sz="1500" b="1" i="1" dirty="0">
                <a:solidFill>
                  <a:schemeClr val="accent4">
                    <a:lumMod val="50000"/>
                  </a:schemeClr>
                </a:solidFill>
                <a:latin typeface="Ayuthaya" charset="-34"/>
                <a:ea typeface="Ayuthaya" charset="-34"/>
                <a:cs typeface="Ayuthaya" charset="-34"/>
              </a:rPr>
              <a:t>Container 1</a:t>
            </a:r>
          </a:p>
        </p:txBody>
      </p:sp>
      <p:sp>
        <p:nvSpPr>
          <p:cNvPr id="21" name="TextBox 20"/>
          <p:cNvSpPr txBox="1"/>
          <p:nvPr/>
        </p:nvSpPr>
        <p:spPr>
          <a:xfrm>
            <a:off x="2050953" y="5832406"/>
            <a:ext cx="1520359" cy="323165"/>
          </a:xfrm>
          <a:prstGeom prst="rect">
            <a:avLst/>
          </a:prstGeom>
          <a:noFill/>
        </p:spPr>
        <p:txBody>
          <a:bodyPr wrap="none" rtlCol="0">
            <a:spAutoFit/>
          </a:bodyPr>
          <a:lstStyle/>
          <a:p>
            <a:r>
              <a:rPr lang="en-US" sz="1500" b="1" i="1" dirty="0">
                <a:solidFill>
                  <a:srgbClr val="660066"/>
                </a:solidFill>
                <a:latin typeface="Ayuthaya" charset="-34"/>
                <a:ea typeface="Ayuthaya" charset="-34"/>
                <a:cs typeface="Ayuthaya" charset="-34"/>
              </a:rPr>
              <a:t>Container 3</a:t>
            </a:r>
          </a:p>
        </p:txBody>
      </p:sp>
      <p:sp>
        <p:nvSpPr>
          <p:cNvPr id="22" name="TextBox 21"/>
          <p:cNvSpPr txBox="1"/>
          <p:nvPr/>
        </p:nvSpPr>
        <p:spPr>
          <a:xfrm>
            <a:off x="2126490" y="3860792"/>
            <a:ext cx="1520359" cy="323165"/>
          </a:xfrm>
          <a:prstGeom prst="rect">
            <a:avLst/>
          </a:prstGeom>
          <a:noFill/>
        </p:spPr>
        <p:txBody>
          <a:bodyPr wrap="none" rtlCol="0">
            <a:spAutoFit/>
          </a:bodyPr>
          <a:lstStyle/>
          <a:p>
            <a:r>
              <a:rPr lang="en-US" sz="1500" b="1" i="1" dirty="0">
                <a:solidFill>
                  <a:srgbClr val="FF0000"/>
                </a:solidFill>
                <a:latin typeface="Ayuthaya" charset="-34"/>
                <a:ea typeface="Ayuthaya" charset="-34"/>
                <a:cs typeface="Ayuthaya" charset="-34"/>
              </a:rPr>
              <a:t>Container 2</a:t>
            </a:r>
          </a:p>
        </p:txBody>
      </p:sp>
      <p:sp>
        <p:nvSpPr>
          <p:cNvPr id="23" name="Rectangle 22"/>
          <p:cNvSpPr/>
          <p:nvPr/>
        </p:nvSpPr>
        <p:spPr>
          <a:xfrm>
            <a:off x="2300214" y="4247227"/>
            <a:ext cx="1031051" cy="523220"/>
          </a:xfrm>
          <a:prstGeom prst="rect">
            <a:avLst/>
          </a:prstGeom>
        </p:spPr>
        <p:txBody>
          <a:bodyPr wrap="none">
            <a:spAutoFit/>
          </a:bodyPr>
          <a:lstStyle/>
          <a:p>
            <a:r>
              <a:rPr lang="en-US" sz="1400" dirty="0">
                <a:solidFill>
                  <a:schemeClr val="bg1"/>
                </a:solidFill>
              </a:rPr>
              <a:t>MPI Cluster</a:t>
            </a:r>
          </a:p>
          <a:p>
            <a:r>
              <a:rPr lang="en-US" sz="1400" dirty="0">
                <a:solidFill>
                  <a:schemeClr val="bg1"/>
                </a:solidFill>
              </a:rPr>
              <a:t>Phase 1</a:t>
            </a:r>
          </a:p>
        </p:txBody>
      </p:sp>
      <p:sp>
        <p:nvSpPr>
          <p:cNvPr id="24" name="Rectangle 23"/>
          <p:cNvSpPr/>
          <p:nvPr/>
        </p:nvSpPr>
        <p:spPr>
          <a:xfrm>
            <a:off x="2185878" y="5150554"/>
            <a:ext cx="1184940" cy="523220"/>
          </a:xfrm>
          <a:prstGeom prst="rect">
            <a:avLst/>
          </a:prstGeom>
        </p:spPr>
        <p:txBody>
          <a:bodyPr wrap="none">
            <a:spAutoFit/>
          </a:bodyPr>
          <a:lstStyle/>
          <a:p>
            <a:r>
              <a:rPr lang="en-US" sz="1400" dirty="0">
                <a:solidFill>
                  <a:schemeClr val="bg1"/>
                </a:solidFill>
              </a:rPr>
              <a:t>Storm Cluster</a:t>
            </a:r>
          </a:p>
          <a:p>
            <a:r>
              <a:rPr lang="en-US" sz="1400" dirty="0">
                <a:solidFill>
                  <a:schemeClr val="bg1"/>
                </a:solidFill>
              </a:rPr>
              <a:t>Phase2</a:t>
            </a:r>
          </a:p>
        </p:txBody>
      </p:sp>
      <p:sp>
        <p:nvSpPr>
          <p:cNvPr id="27" name="Rectangle 26"/>
          <p:cNvSpPr/>
          <p:nvPr/>
        </p:nvSpPr>
        <p:spPr>
          <a:xfrm>
            <a:off x="302871" y="4855801"/>
            <a:ext cx="700570" cy="738664"/>
          </a:xfrm>
          <a:prstGeom prst="rect">
            <a:avLst/>
          </a:prstGeom>
        </p:spPr>
        <p:txBody>
          <a:bodyPr wrap="none">
            <a:spAutoFit/>
          </a:bodyPr>
          <a:lstStyle/>
          <a:p>
            <a:r>
              <a:rPr lang="en-US" sz="1400" dirty="0">
                <a:solidFill>
                  <a:schemeClr val="bg1"/>
                </a:solidFill>
              </a:rPr>
              <a:t>Submit</a:t>
            </a:r>
          </a:p>
          <a:p>
            <a:r>
              <a:rPr lang="en-US" sz="1400" dirty="0">
                <a:solidFill>
                  <a:schemeClr val="bg1"/>
                </a:solidFill>
              </a:rPr>
              <a:t>Site</a:t>
            </a:r>
          </a:p>
          <a:p>
            <a:endParaRPr lang="en-US" sz="1400" dirty="0">
              <a:solidFill>
                <a:schemeClr val="bg1"/>
              </a:solidFill>
            </a:endParaRPr>
          </a:p>
        </p:txBody>
      </p:sp>
      <p:pic>
        <p:nvPicPr>
          <p:cNvPr id="36" name="Picture 35"/>
          <p:cNvPicPr>
            <a:picLocks noChangeAspect="1"/>
          </p:cNvPicPr>
          <p:nvPr/>
        </p:nvPicPr>
        <p:blipFill>
          <a:blip r:embed="rId5"/>
          <a:stretch>
            <a:fillRect/>
          </a:stretch>
        </p:blipFill>
        <p:spPr>
          <a:xfrm>
            <a:off x="11400672" y="5479082"/>
            <a:ext cx="791328" cy="706647"/>
          </a:xfrm>
          <a:prstGeom prst="rect">
            <a:avLst/>
          </a:prstGeom>
        </p:spPr>
      </p:pic>
      <p:pic>
        <p:nvPicPr>
          <p:cNvPr id="37" name="Picture 36"/>
          <p:cNvPicPr>
            <a:picLocks noChangeAspect="1"/>
          </p:cNvPicPr>
          <p:nvPr/>
        </p:nvPicPr>
        <p:blipFill>
          <a:blip r:embed="rId6"/>
          <a:stretch>
            <a:fillRect/>
          </a:stretch>
        </p:blipFill>
        <p:spPr>
          <a:xfrm>
            <a:off x="11548523" y="6246959"/>
            <a:ext cx="526373" cy="526373"/>
          </a:xfrm>
          <a:prstGeom prst="rect">
            <a:avLst/>
          </a:prstGeom>
        </p:spPr>
      </p:pic>
      <p:sp>
        <p:nvSpPr>
          <p:cNvPr id="38" name="TextBox 37"/>
          <p:cNvSpPr txBox="1"/>
          <p:nvPr/>
        </p:nvSpPr>
        <p:spPr>
          <a:xfrm>
            <a:off x="-1" y="6542665"/>
            <a:ext cx="11954933" cy="338554"/>
          </a:xfrm>
          <a:prstGeom prst="rect">
            <a:avLst/>
          </a:prstGeom>
          <a:noFill/>
        </p:spPr>
        <p:txBody>
          <a:bodyPr wrap="square" rtlCol="0">
            <a:spAutoFit/>
          </a:bodyPr>
          <a:lstStyle/>
          <a:p>
            <a:r>
              <a:rPr lang="en-US" sz="1600" b="1" dirty="0" err="1"/>
              <a:t>Dockerfiles</a:t>
            </a:r>
            <a:r>
              <a:rPr lang="en-US" sz="1600" dirty="0"/>
              <a:t> to configure containers </a:t>
            </a:r>
            <a:r>
              <a:rPr lang="en-US" sz="1600" b="1" dirty="0"/>
              <a:t>images</a:t>
            </a:r>
            <a:r>
              <a:rPr lang="en-US" sz="1600" dirty="0"/>
              <a:t> </a:t>
            </a:r>
            <a:r>
              <a:rPr lang="en-US" sz="1600" dirty="0">
                <a:sym typeface="Wingdings"/>
              </a:rPr>
              <a:t> S</a:t>
            </a:r>
            <a:r>
              <a:rPr lang="en-US" sz="1600" dirty="0"/>
              <a:t>tored in our </a:t>
            </a:r>
            <a:r>
              <a:rPr lang="en-US" sz="1600" b="1" dirty="0" err="1"/>
              <a:t>GitHub</a:t>
            </a:r>
            <a:r>
              <a:rPr lang="en-US" sz="1600" dirty="0"/>
              <a:t> </a:t>
            </a:r>
            <a:r>
              <a:rPr lang="en-US" sz="1600" dirty="0">
                <a:sym typeface="Wingdings"/>
              </a:rPr>
              <a:t> L</a:t>
            </a:r>
            <a:r>
              <a:rPr lang="en-US" sz="1600" dirty="0"/>
              <a:t>inked to </a:t>
            </a:r>
            <a:r>
              <a:rPr lang="en-US" sz="1600" b="1" dirty="0" err="1"/>
              <a:t>DockerHub</a:t>
            </a:r>
            <a:r>
              <a:rPr lang="en-US" sz="1600" dirty="0"/>
              <a:t> </a:t>
            </a:r>
            <a:r>
              <a:rPr lang="en-US" sz="1600" dirty="0">
                <a:sym typeface="Wingdings"/>
              </a:rPr>
              <a:t> stored/share/download images   </a:t>
            </a:r>
            <a:endParaRPr lang="en-US" sz="1600" dirty="0"/>
          </a:p>
        </p:txBody>
      </p:sp>
      <p:sp>
        <p:nvSpPr>
          <p:cNvPr id="28" name="Rectangle 27">
            <a:extLst>
              <a:ext uri="{FF2B5EF4-FFF2-40B4-BE49-F238E27FC236}">
                <a16:creationId xmlns:a16="http://schemas.microsoft.com/office/drawing/2014/main" id="{31EA7338-1B50-184A-9301-7B86DDC42FF6}"/>
              </a:ext>
            </a:extLst>
          </p:cNvPr>
          <p:cNvSpPr/>
          <p:nvPr/>
        </p:nvSpPr>
        <p:spPr>
          <a:xfrm>
            <a:off x="10729450" y="3763879"/>
            <a:ext cx="1176602" cy="13582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NSF-</a:t>
            </a:r>
            <a:r>
              <a:rPr lang="en-US" dirty="0" err="1">
                <a:solidFill>
                  <a:schemeClr val="bg1">
                    <a:lumMod val="50000"/>
                  </a:schemeClr>
                </a:solidFill>
              </a:rPr>
              <a:t>Chamelon</a:t>
            </a:r>
            <a:r>
              <a:rPr lang="en-US" dirty="0">
                <a:solidFill>
                  <a:schemeClr val="bg1">
                    <a:lumMod val="50000"/>
                  </a:schemeClr>
                </a:solidFill>
              </a:rPr>
              <a:t> cloud</a:t>
            </a:r>
          </a:p>
          <a:p>
            <a:pPr algn="ctr"/>
            <a:r>
              <a:rPr lang="en-US" dirty="0">
                <a:solidFill>
                  <a:schemeClr val="bg1">
                    <a:lumMod val="50000"/>
                  </a:schemeClr>
                </a:solidFill>
              </a:rPr>
              <a:t>1 node – 40 cores </a:t>
            </a:r>
          </a:p>
        </p:txBody>
      </p:sp>
    </p:spTree>
    <p:extLst>
      <p:ext uri="{BB962C8B-B14F-4D97-AF65-F5344CB8AC3E}">
        <p14:creationId xmlns:p14="http://schemas.microsoft.com/office/powerpoint/2010/main" val="23139977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ybridWorfklow-Container1-eps-converted-t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1737" y="-33868"/>
            <a:ext cx="6597713" cy="6858000"/>
          </a:xfrm>
          <a:prstGeom prst="rect">
            <a:avLst/>
          </a:prstGeom>
        </p:spPr>
      </p:pic>
      <p:pic>
        <p:nvPicPr>
          <p:cNvPr id="5" name="Picture 4"/>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05506" y="640260"/>
            <a:ext cx="3689030" cy="1539349"/>
          </a:xfrm>
          <a:prstGeom prst="rect">
            <a:avLst/>
          </a:prstGeom>
        </p:spPr>
      </p:pic>
      <p:pic>
        <p:nvPicPr>
          <p:cNvPr id="6" name="Picture 5"/>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94667" y="2634877"/>
            <a:ext cx="2372439" cy="736972"/>
          </a:xfrm>
          <a:prstGeom prst="rect">
            <a:avLst/>
          </a:prstGeom>
        </p:spPr>
      </p:pic>
      <p:sp>
        <p:nvSpPr>
          <p:cNvPr id="7" name="TextBox 6"/>
          <p:cNvSpPr txBox="1"/>
          <p:nvPr/>
        </p:nvSpPr>
        <p:spPr>
          <a:xfrm>
            <a:off x="677333" y="2248927"/>
            <a:ext cx="2614057" cy="338554"/>
          </a:xfrm>
          <a:prstGeom prst="rect">
            <a:avLst/>
          </a:prstGeom>
          <a:noFill/>
        </p:spPr>
        <p:txBody>
          <a:bodyPr wrap="square" rtlCol="0">
            <a:spAutoFit/>
          </a:bodyPr>
          <a:lstStyle/>
          <a:p>
            <a:r>
              <a:rPr lang="en-US" sz="1600" dirty="0"/>
              <a:t>dispel4py </a:t>
            </a:r>
            <a:r>
              <a:rPr lang="en-US" sz="1600" dirty="0" err="1"/>
              <a:t>preproc</a:t>
            </a:r>
            <a:r>
              <a:rPr lang="en-US" sz="1600" dirty="0"/>
              <a:t>. (Phase 1)</a:t>
            </a:r>
          </a:p>
        </p:txBody>
      </p:sp>
      <p:sp>
        <p:nvSpPr>
          <p:cNvPr id="10" name="TextBox 9"/>
          <p:cNvSpPr txBox="1"/>
          <p:nvPr/>
        </p:nvSpPr>
        <p:spPr>
          <a:xfrm>
            <a:off x="743875" y="3200393"/>
            <a:ext cx="2323335" cy="338554"/>
          </a:xfrm>
          <a:prstGeom prst="rect">
            <a:avLst/>
          </a:prstGeom>
          <a:noFill/>
        </p:spPr>
        <p:txBody>
          <a:bodyPr wrap="square" rtlCol="0">
            <a:spAutoFit/>
          </a:bodyPr>
          <a:lstStyle/>
          <a:p>
            <a:r>
              <a:rPr lang="en-US" sz="1600" dirty="0"/>
              <a:t>dispel4py proc. (Phase 2)</a:t>
            </a:r>
          </a:p>
        </p:txBody>
      </p:sp>
      <p:sp>
        <p:nvSpPr>
          <p:cNvPr id="11" name="Rectangle 10"/>
          <p:cNvSpPr/>
          <p:nvPr/>
        </p:nvSpPr>
        <p:spPr>
          <a:xfrm>
            <a:off x="50799" y="304793"/>
            <a:ext cx="3877734" cy="3234154"/>
          </a:xfrm>
          <a:prstGeom prst="rect">
            <a:avLst/>
          </a:prstGeom>
          <a:solidFill>
            <a:schemeClr val="bg1">
              <a:lumMod val="95000"/>
              <a:alpha val="2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2" name="TextBox 11"/>
          <p:cNvSpPr txBox="1"/>
          <p:nvPr/>
        </p:nvSpPr>
        <p:spPr>
          <a:xfrm>
            <a:off x="608960" y="321727"/>
            <a:ext cx="2447221" cy="338554"/>
          </a:xfrm>
          <a:prstGeom prst="rect">
            <a:avLst/>
          </a:prstGeom>
          <a:noFill/>
        </p:spPr>
        <p:txBody>
          <a:bodyPr wrap="square" rtlCol="0">
            <a:spAutoFit/>
          </a:bodyPr>
          <a:lstStyle/>
          <a:p>
            <a:r>
              <a:rPr lang="en-US" sz="1600" dirty="0"/>
              <a:t>Data-Intensive Application</a:t>
            </a:r>
          </a:p>
        </p:txBody>
      </p:sp>
      <p:sp>
        <p:nvSpPr>
          <p:cNvPr id="13" name="TextBox 12"/>
          <p:cNvSpPr txBox="1"/>
          <p:nvPr/>
        </p:nvSpPr>
        <p:spPr>
          <a:xfrm>
            <a:off x="50799" y="-20142"/>
            <a:ext cx="1010169" cy="338554"/>
          </a:xfrm>
          <a:prstGeom prst="rect">
            <a:avLst/>
          </a:prstGeom>
          <a:noFill/>
        </p:spPr>
        <p:txBody>
          <a:bodyPr wrap="square" rtlCol="0">
            <a:spAutoFit/>
          </a:bodyPr>
          <a:lstStyle/>
          <a:p>
            <a:r>
              <a:rPr lang="en-US" sz="1600" dirty="0">
                <a:solidFill>
                  <a:schemeClr val="accent2">
                    <a:lumMod val="75000"/>
                  </a:schemeClr>
                </a:solidFill>
              </a:rPr>
              <a:t>Reminder</a:t>
            </a:r>
          </a:p>
        </p:txBody>
      </p:sp>
      <p:sp>
        <p:nvSpPr>
          <p:cNvPr id="17" name="Rectangle 16"/>
          <p:cNvSpPr/>
          <p:nvPr/>
        </p:nvSpPr>
        <p:spPr>
          <a:xfrm>
            <a:off x="216692" y="4755058"/>
            <a:ext cx="934213" cy="764828"/>
          </a:xfrm>
          <a:prstGeom prst="rect">
            <a:avLst/>
          </a:prstGeom>
          <a:solidFill>
            <a:schemeClr val="tx2">
              <a:lumMod val="60000"/>
              <a:lumOff val="40000"/>
              <a:alpha val="48000"/>
            </a:schemeClr>
          </a:solidFill>
          <a:ln w="57150" cmpd="sng">
            <a:solidFill>
              <a:schemeClr val="accent4">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220283" y="4213192"/>
            <a:ext cx="1158044" cy="677333"/>
          </a:xfrm>
          <a:prstGeom prst="rect">
            <a:avLst/>
          </a:prstGeom>
          <a:solidFill>
            <a:schemeClr val="tx2">
              <a:lumMod val="60000"/>
              <a:lumOff val="40000"/>
              <a:alpha val="48000"/>
            </a:schemeClr>
          </a:solidFill>
          <a:ln w="57150" cmpd="sng">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228088" y="5128221"/>
            <a:ext cx="1142730" cy="662979"/>
          </a:xfrm>
          <a:prstGeom prst="rect">
            <a:avLst/>
          </a:prstGeom>
          <a:solidFill>
            <a:schemeClr val="tx2">
              <a:lumMod val="60000"/>
              <a:lumOff val="40000"/>
              <a:alpha val="48000"/>
            </a:schemeClr>
          </a:solidFill>
          <a:ln w="57150" cmpd="sng">
            <a:solidFill>
              <a:srgbClr val="66006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60000"/>
                  <a:lumOff val="40000"/>
                </a:schemeClr>
              </a:solidFill>
            </a:endParaRPr>
          </a:p>
        </p:txBody>
      </p:sp>
      <p:sp>
        <p:nvSpPr>
          <p:cNvPr id="20" name="TextBox 19"/>
          <p:cNvSpPr txBox="1"/>
          <p:nvPr/>
        </p:nvSpPr>
        <p:spPr>
          <a:xfrm>
            <a:off x="86974" y="4431893"/>
            <a:ext cx="1520359" cy="323165"/>
          </a:xfrm>
          <a:prstGeom prst="rect">
            <a:avLst/>
          </a:prstGeom>
          <a:noFill/>
        </p:spPr>
        <p:txBody>
          <a:bodyPr wrap="none" rtlCol="0">
            <a:spAutoFit/>
          </a:bodyPr>
          <a:lstStyle/>
          <a:p>
            <a:r>
              <a:rPr lang="en-US" sz="1500" b="1" i="1" dirty="0">
                <a:solidFill>
                  <a:schemeClr val="accent4">
                    <a:lumMod val="50000"/>
                  </a:schemeClr>
                </a:solidFill>
                <a:latin typeface="Ayuthaya" charset="-34"/>
                <a:ea typeface="Ayuthaya" charset="-34"/>
                <a:cs typeface="Ayuthaya" charset="-34"/>
              </a:rPr>
              <a:t>Container 1</a:t>
            </a:r>
          </a:p>
        </p:txBody>
      </p:sp>
      <p:sp>
        <p:nvSpPr>
          <p:cNvPr id="21" name="TextBox 20"/>
          <p:cNvSpPr txBox="1"/>
          <p:nvPr/>
        </p:nvSpPr>
        <p:spPr>
          <a:xfrm>
            <a:off x="2050953" y="5832406"/>
            <a:ext cx="1520359" cy="323165"/>
          </a:xfrm>
          <a:prstGeom prst="rect">
            <a:avLst/>
          </a:prstGeom>
          <a:noFill/>
        </p:spPr>
        <p:txBody>
          <a:bodyPr wrap="none" rtlCol="0">
            <a:spAutoFit/>
          </a:bodyPr>
          <a:lstStyle/>
          <a:p>
            <a:r>
              <a:rPr lang="en-US" sz="1500" b="1" i="1" dirty="0">
                <a:solidFill>
                  <a:srgbClr val="660066"/>
                </a:solidFill>
                <a:latin typeface="Ayuthaya" charset="-34"/>
                <a:ea typeface="Ayuthaya" charset="-34"/>
                <a:cs typeface="Ayuthaya" charset="-34"/>
              </a:rPr>
              <a:t>Container 3</a:t>
            </a:r>
          </a:p>
        </p:txBody>
      </p:sp>
      <p:sp>
        <p:nvSpPr>
          <p:cNvPr id="22" name="TextBox 21"/>
          <p:cNvSpPr txBox="1"/>
          <p:nvPr/>
        </p:nvSpPr>
        <p:spPr>
          <a:xfrm>
            <a:off x="2126490" y="3860792"/>
            <a:ext cx="1520359" cy="323165"/>
          </a:xfrm>
          <a:prstGeom prst="rect">
            <a:avLst/>
          </a:prstGeom>
          <a:noFill/>
        </p:spPr>
        <p:txBody>
          <a:bodyPr wrap="none" rtlCol="0">
            <a:spAutoFit/>
          </a:bodyPr>
          <a:lstStyle/>
          <a:p>
            <a:r>
              <a:rPr lang="en-US" sz="1500" b="1" i="1" dirty="0">
                <a:solidFill>
                  <a:srgbClr val="FF0000"/>
                </a:solidFill>
                <a:latin typeface="Ayuthaya" charset="-34"/>
                <a:ea typeface="Ayuthaya" charset="-34"/>
                <a:cs typeface="Ayuthaya" charset="-34"/>
              </a:rPr>
              <a:t>Container 2</a:t>
            </a:r>
          </a:p>
        </p:txBody>
      </p:sp>
      <p:sp>
        <p:nvSpPr>
          <p:cNvPr id="23" name="Rectangle 22"/>
          <p:cNvSpPr/>
          <p:nvPr/>
        </p:nvSpPr>
        <p:spPr>
          <a:xfrm>
            <a:off x="2300214" y="4247227"/>
            <a:ext cx="1031051" cy="307777"/>
          </a:xfrm>
          <a:prstGeom prst="rect">
            <a:avLst/>
          </a:prstGeom>
        </p:spPr>
        <p:txBody>
          <a:bodyPr wrap="none">
            <a:spAutoFit/>
          </a:bodyPr>
          <a:lstStyle/>
          <a:p>
            <a:r>
              <a:rPr lang="en-US" sz="1400" dirty="0">
                <a:solidFill>
                  <a:schemeClr val="bg1"/>
                </a:solidFill>
              </a:rPr>
              <a:t>MPI Cluster</a:t>
            </a:r>
          </a:p>
        </p:txBody>
      </p:sp>
      <p:sp>
        <p:nvSpPr>
          <p:cNvPr id="24" name="Rectangle 23"/>
          <p:cNvSpPr/>
          <p:nvPr/>
        </p:nvSpPr>
        <p:spPr>
          <a:xfrm>
            <a:off x="2185878" y="5150554"/>
            <a:ext cx="1184940" cy="307777"/>
          </a:xfrm>
          <a:prstGeom prst="rect">
            <a:avLst/>
          </a:prstGeom>
        </p:spPr>
        <p:txBody>
          <a:bodyPr wrap="none">
            <a:spAutoFit/>
          </a:bodyPr>
          <a:lstStyle/>
          <a:p>
            <a:r>
              <a:rPr lang="en-US" sz="1400" dirty="0">
                <a:solidFill>
                  <a:schemeClr val="bg1"/>
                </a:solidFill>
              </a:rPr>
              <a:t>Storm Cluster</a:t>
            </a:r>
          </a:p>
        </p:txBody>
      </p:sp>
      <p:sp>
        <p:nvSpPr>
          <p:cNvPr id="27" name="Rectangle 26"/>
          <p:cNvSpPr/>
          <p:nvPr/>
        </p:nvSpPr>
        <p:spPr>
          <a:xfrm>
            <a:off x="302871" y="4855801"/>
            <a:ext cx="825667" cy="523220"/>
          </a:xfrm>
          <a:prstGeom prst="rect">
            <a:avLst/>
          </a:prstGeom>
        </p:spPr>
        <p:txBody>
          <a:bodyPr wrap="none">
            <a:spAutoFit/>
          </a:bodyPr>
          <a:lstStyle/>
          <a:p>
            <a:r>
              <a:rPr lang="en-US" sz="1400" dirty="0">
                <a:solidFill>
                  <a:schemeClr val="bg1"/>
                </a:solidFill>
              </a:rPr>
              <a:t>Submit</a:t>
            </a:r>
          </a:p>
          <a:p>
            <a:r>
              <a:rPr lang="en-US" sz="1400" dirty="0">
                <a:solidFill>
                  <a:schemeClr val="bg1"/>
                </a:solidFill>
              </a:rPr>
              <a:t>Asterism</a:t>
            </a:r>
          </a:p>
        </p:txBody>
      </p:sp>
      <p:sp>
        <p:nvSpPr>
          <p:cNvPr id="33" name="5-Point Star 32"/>
          <p:cNvSpPr/>
          <p:nvPr/>
        </p:nvSpPr>
        <p:spPr>
          <a:xfrm>
            <a:off x="284424" y="5638800"/>
            <a:ext cx="510243" cy="516771"/>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10050861" y="243239"/>
            <a:ext cx="1956309" cy="584776"/>
          </a:xfrm>
          <a:prstGeom prst="rect">
            <a:avLst/>
          </a:prstGeom>
          <a:noFill/>
        </p:spPr>
        <p:txBody>
          <a:bodyPr wrap="square" rtlCol="0">
            <a:spAutoFit/>
          </a:bodyPr>
          <a:lstStyle/>
          <a:p>
            <a:pPr algn="r"/>
            <a:r>
              <a:rPr lang="en-US" sz="1600" b="1" dirty="0"/>
              <a:t>1 instance as</a:t>
            </a:r>
          </a:p>
          <a:p>
            <a:pPr algn="r"/>
            <a:r>
              <a:rPr lang="en-US" sz="1600" b="1" dirty="0"/>
              <a:t>       Container </a:t>
            </a:r>
            <a:r>
              <a:rPr lang="en-US" sz="1600" dirty="0"/>
              <a:t>1</a:t>
            </a:r>
          </a:p>
        </p:txBody>
      </p:sp>
      <p:pic>
        <p:nvPicPr>
          <p:cNvPr id="36" name="Picture 35"/>
          <p:cNvPicPr>
            <a:picLocks noChangeAspect="1"/>
          </p:cNvPicPr>
          <p:nvPr/>
        </p:nvPicPr>
        <p:blipFill>
          <a:blip r:embed="rId6"/>
          <a:stretch>
            <a:fillRect/>
          </a:stretch>
        </p:blipFill>
        <p:spPr>
          <a:xfrm>
            <a:off x="11400672" y="5479082"/>
            <a:ext cx="791328" cy="706647"/>
          </a:xfrm>
          <a:prstGeom prst="rect">
            <a:avLst/>
          </a:prstGeom>
        </p:spPr>
      </p:pic>
      <p:pic>
        <p:nvPicPr>
          <p:cNvPr id="37" name="Picture 36"/>
          <p:cNvPicPr>
            <a:picLocks noChangeAspect="1"/>
          </p:cNvPicPr>
          <p:nvPr/>
        </p:nvPicPr>
        <p:blipFill>
          <a:blip r:embed="rId7"/>
          <a:stretch>
            <a:fillRect/>
          </a:stretch>
        </p:blipFill>
        <p:spPr>
          <a:xfrm>
            <a:off x="11548523" y="6246959"/>
            <a:ext cx="526373" cy="526373"/>
          </a:xfrm>
          <a:prstGeom prst="rect">
            <a:avLst/>
          </a:prstGeom>
        </p:spPr>
      </p:pic>
      <p:sp>
        <p:nvSpPr>
          <p:cNvPr id="38" name="TextBox 37"/>
          <p:cNvSpPr txBox="1"/>
          <p:nvPr/>
        </p:nvSpPr>
        <p:spPr>
          <a:xfrm>
            <a:off x="-1" y="6542665"/>
            <a:ext cx="11954933" cy="338554"/>
          </a:xfrm>
          <a:prstGeom prst="rect">
            <a:avLst/>
          </a:prstGeom>
          <a:noFill/>
        </p:spPr>
        <p:txBody>
          <a:bodyPr wrap="square" rtlCol="0">
            <a:spAutoFit/>
          </a:bodyPr>
          <a:lstStyle/>
          <a:p>
            <a:r>
              <a:rPr lang="en-US" sz="1600" b="1" dirty="0" err="1"/>
              <a:t>Dockerfiles</a:t>
            </a:r>
            <a:r>
              <a:rPr lang="en-US" sz="1600" dirty="0"/>
              <a:t> to configure containers </a:t>
            </a:r>
            <a:r>
              <a:rPr lang="en-US" sz="1600" b="1" dirty="0"/>
              <a:t>images</a:t>
            </a:r>
            <a:r>
              <a:rPr lang="en-US" sz="1600" dirty="0"/>
              <a:t> </a:t>
            </a:r>
            <a:r>
              <a:rPr lang="en-US" sz="1600" dirty="0">
                <a:sym typeface="Wingdings"/>
              </a:rPr>
              <a:t> S</a:t>
            </a:r>
            <a:r>
              <a:rPr lang="en-US" sz="1600" dirty="0"/>
              <a:t>tored in our </a:t>
            </a:r>
            <a:r>
              <a:rPr lang="en-US" sz="1600" b="1" dirty="0" err="1"/>
              <a:t>GitHub</a:t>
            </a:r>
            <a:r>
              <a:rPr lang="en-US" sz="1600" dirty="0"/>
              <a:t> </a:t>
            </a:r>
            <a:r>
              <a:rPr lang="en-US" sz="1600" dirty="0">
                <a:sym typeface="Wingdings"/>
              </a:rPr>
              <a:t> L</a:t>
            </a:r>
            <a:r>
              <a:rPr lang="en-US" sz="1600" dirty="0"/>
              <a:t>inked to </a:t>
            </a:r>
            <a:r>
              <a:rPr lang="en-US" sz="1600" b="1" dirty="0" err="1"/>
              <a:t>DockerHub</a:t>
            </a:r>
            <a:r>
              <a:rPr lang="en-US" sz="1600" dirty="0"/>
              <a:t> </a:t>
            </a:r>
            <a:r>
              <a:rPr lang="en-US" sz="1600" dirty="0">
                <a:sym typeface="Wingdings"/>
              </a:rPr>
              <a:t> stored/share/download images   </a:t>
            </a:r>
            <a:endParaRPr lang="en-US" sz="1600" dirty="0"/>
          </a:p>
        </p:txBody>
      </p:sp>
      <p:sp>
        <p:nvSpPr>
          <p:cNvPr id="2" name="Rectangle 1"/>
          <p:cNvSpPr/>
          <p:nvPr/>
        </p:nvSpPr>
        <p:spPr>
          <a:xfrm>
            <a:off x="4436533" y="760283"/>
            <a:ext cx="2573866" cy="2846518"/>
          </a:xfrm>
          <a:prstGeom prst="rect">
            <a:avLst/>
          </a:prstGeom>
          <a:solidFill>
            <a:schemeClr val="bg1">
              <a:lumMod val="85000"/>
              <a:alpha val="2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F20666E-DE2B-B642-A6CB-F2A214852345}"/>
              </a:ext>
            </a:extLst>
          </p:cNvPr>
          <p:cNvSpPr/>
          <p:nvPr/>
        </p:nvSpPr>
        <p:spPr>
          <a:xfrm>
            <a:off x="10729450" y="3763879"/>
            <a:ext cx="1176602" cy="13582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NSF-</a:t>
            </a:r>
            <a:r>
              <a:rPr lang="en-US" dirty="0" err="1">
                <a:solidFill>
                  <a:schemeClr val="bg1">
                    <a:lumMod val="50000"/>
                  </a:schemeClr>
                </a:solidFill>
              </a:rPr>
              <a:t>Chamelon</a:t>
            </a:r>
            <a:r>
              <a:rPr lang="en-US" dirty="0">
                <a:solidFill>
                  <a:schemeClr val="bg1">
                    <a:lumMod val="50000"/>
                  </a:schemeClr>
                </a:solidFill>
              </a:rPr>
              <a:t> cloud</a:t>
            </a:r>
          </a:p>
          <a:p>
            <a:pPr algn="ctr"/>
            <a:r>
              <a:rPr lang="en-US" dirty="0">
                <a:solidFill>
                  <a:schemeClr val="bg1">
                    <a:lumMod val="50000"/>
                  </a:schemeClr>
                </a:solidFill>
              </a:rPr>
              <a:t>1 node – 40 cores </a:t>
            </a:r>
          </a:p>
        </p:txBody>
      </p:sp>
    </p:spTree>
    <p:extLst>
      <p:ext uri="{BB962C8B-B14F-4D97-AF65-F5344CB8AC3E}">
        <p14:creationId xmlns:p14="http://schemas.microsoft.com/office/powerpoint/2010/main" val="1274540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46503" y="629448"/>
            <a:ext cx="10983542" cy="6309420"/>
          </a:xfrm>
          <a:prstGeom prst="rect">
            <a:avLst/>
          </a:prstGeom>
        </p:spPr>
        <p:txBody>
          <a:bodyPr wrap="square">
            <a:spAutoFit/>
          </a:bodyPr>
          <a:lstStyle/>
          <a:p>
            <a:r>
              <a:rPr lang="en-US" sz="2000" b="1" dirty="0">
                <a:solidFill>
                  <a:srgbClr val="637E93"/>
                </a:solidFill>
                <a:latin typeface="Ayuthaya" charset="-34"/>
                <a:ea typeface="Ayuthaya" charset="-34"/>
                <a:cs typeface="Ayuthaya" charset="-34"/>
              </a:rPr>
              <a:t> </a:t>
            </a:r>
          </a:p>
          <a:p>
            <a:endParaRPr lang="en-US" sz="2000" b="1" dirty="0">
              <a:solidFill>
                <a:srgbClr val="637E93"/>
              </a:solidFill>
              <a:latin typeface="Ayuthaya" charset="-34"/>
              <a:ea typeface="Ayuthaya" charset="-34"/>
              <a:cs typeface="Ayuthaya" charset="-34"/>
            </a:endParaRPr>
          </a:p>
          <a:p>
            <a:pPr marL="342900" indent="-342900">
              <a:buFont typeface="Arial"/>
              <a:buChar char="•"/>
            </a:pPr>
            <a:r>
              <a:rPr lang="en-US" dirty="0">
                <a:latin typeface="Ayuthaya" charset="-34"/>
                <a:ea typeface="Ayuthaya" charset="-34"/>
                <a:cs typeface="Ayuthaya" charset="-34"/>
              </a:rPr>
              <a:t>PhD Computer Science – Madrid/Carlos III</a:t>
            </a:r>
          </a:p>
          <a:p>
            <a:endParaRPr lang="en-US" dirty="0">
              <a:latin typeface="Ayuthaya" charset="-34"/>
              <a:ea typeface="Ayuthaya" charset="-34"/>
              <a:cs typeface="Ayuthaya" charset="-34"/>
            </a:endParaRPr>
          </a:p>
          <a:p>
            <a:pPr marL="800100" lvl="1" indent="-342900">
              <a:buFont typeface="Arial"/>
              <a:buChar char="•"/>
            </a:pPr>
            <a:r>
              <a:rPr lang="en-GB" i="1" dirty="0">
                <a:latin typeface="Ayuthaya" charset="-34"/>
                <a:ea typeface="Ayuthaya" charset="-34"/>
                <a:cs typeface="Ayuthaya" charset="-34"/>
              </a:rPr>
              <a:t>Dynamic optimization techniques (reducing overhead in IO and communication systems) to enhance performance of MPI-based applications</a:t>
            </a:r>
          </a:p>
          <a:p>
            <a:pPr lvl="1"/>
            <a:endParaRPr lang="en-US" i="1" dirty="0">
              <a:latin typeface="Ayuthaya" charset="-34"/>
              <a:ea typeface="Ayuthaya" charset="-34"/>
              <a:cs typeface="Ayuthaya" charset="-34"/>
            </a:endParaRPr>
          </a:p>
          <a:p>
            <a:pPr marL="342900" indent="-342900">
              <a:buFont typeface="Arial"/>
              <a:buChar char="•"/>
            </a:pPr>
            <a:r>
              <a:rPr lang="en-US" dirty="0">
                <a:latin typeface="Ayuthaya" charset="-34"/>
                <a:ea typeface="Ayuthaya" charset="-34"/>
                <a:cs typeface="Ayuthaya" charset="-34"/>
              </a:rPr>
              <a:t>5 years as a Postdoc – University of Edinburgh/DIR group</a:t>
            </a:r>
          </a:p>
          <a:p>
            <a:pPr marL="342900" indent="-342900">
              <a:buFont typeface="Arial"/>
              <a:buChar char="•"/>
            </a:pPr>
            <a:r>
              <a:rPr lang="en-US" dirty="0">
                <a:latin typeface="Ayuthaya" charset="-34"/>
                <a:ea typeface="Ayuthaya" charset="-34"/>
                <a:cs typeface="Ayuthaya" charset="-34"/>
              </a:rPr>
              <a:t>2 years as a Senior Data scientist at BGS</a:t>
            </a:r>
          </a:p>
          <a:p>
            <a:pPr marL="342900" indent="-342900">
              <a:buFont typeface="Arial"/>
              <a:buChar char="•"/>
            </a:pPr>
            <a:endParaRPr lang="en-US" dirty="0">
              <a:latin typeface="Ayuthaya" charset="-34"/>
              <a:ea typeface="Ayuthaya" charset="-34"/>
              <a:cs typeface="Ayuthaya" charset="-34"/>
            </a:endParaRPr>
          </a:p>
          <a:p>
            <a:endParaRPr lang="en-US" sz="2000" dirty="0">
              <a:solidFill>
                <a:srgbClr val="637E93"/>
              </a:solidFill>
              <a:latin typeface="Ayuthaya" charset="-34"/>
              <a:ea typeface="Ayuthaya" charset="-34"/>
              <a:cs typeface="Ayuthaya" charset="-34"/>
            </a:endParaRPr>
          </a:p>
          <a:p>
            <a:r>
              <a:rPr lang="en-US" dirty="0">
                <a:solidFill>
                  <a:srgbClr val="637E93"/>
                </a:solidFill>
                <a:latin typeface="Ayuthaya" charset="-34"/>
                <a:ea typeface="Ayuthaya" charset="-34"/>
                <a:cs typeface="Ayuthaya" charset="-34"/>
              </a:rPr>
              <a:t>Currently – EPCC at the University of Edinburgh</a:t>
            </a:r>
          </a:p>
          <a:p>
            <a:pPr lvl="1"/>
            <a:endParaRPr lang="en-US" sz="2000" b="1" dirty="0">
              <a:solidFill>
                <a:srgbClr val="637E93"/>
              </a:solidFill>
              <a:latin typeface="Ayuthaya" charset="-34"/>
              <a:ea typeface="Ayuthaya" charset="-34"/>
              <a:cs typeface="Ayuthaya" charset="-34"/>
            </a:endParaRPr>
          </a:p>
          <a:p>
            <a:pPr marL="285750" indent="-285750">
              <a:buFont typeface="Arial" panose="020B0604020202020204" pitchFamily="34" charset="0"/>
              <a:buChar char="•"/>
            </a:pPr>
            <a:r>
              <a:rPr lang="en-GB" dirty="0">
                <a:latin typeface="Ayuthaya" charset="-34"/>
                <a:ea typeface="Ayuthaya" charset="-34"/>
                <a:cs typeface="Ayuthaya" charset="-34"/>
              </a:rPr>
              <a:t>Data Architect activities across different domains/ Projects/</a:t>
            </a:r>
          </a:p>
          <a:p>
            <a:pPr marL="742950" lvl="1" indent="-285750">
              <a:buFont typeface="Arial" panose="020B0604020202020204" pitchFamily="34" charset="0"/>
              <a:buChar char="•"/>
            </a:pPr>
            <a:r>
              <a:rPr lang="en-GB" dirty="0">
                <a:latin typeface="Ayuthaya" charset="-34"/>
                <a:ea typeface="Ayuthaya" charset="-34"/>
                <a:cs typeface="Ayuthaya" charset="-34"/>
              </a:rPr>
              <a:t>Scalability and performance of applications executed on HPC and Cloud resources</a:t>
            </a:r>
          </a:p>
          <a:p>
            <a:pPr marL="742950" lvl="1" indent="-285750">
              <a:buFont typeface="Arial" panose="020B0604020202020204" pitchFamily="34" charset="0"/>
              <a:buChar char="•"/>
            </a:pPr>
            <a:r>
              <a:rPr lang="en-US" dirty="0">
                <a:latin typeface="Ayuthaya" charset="-34"/>
                <a:ea typeface="Ayuthaya" charset="-34"/>
                <a:cs typeface="Ayuthaya" charset="-34"/>
              </a:rPr>
              <a:t>Scientific workflows, data-frameworks, containers and reproducibility tools, etc.</a:t>
            </a:r>
          </a:p>
          <a:p>
            <a:pPr marL="742950" lvl="1" indent="-285750">
              <a:buFont typeface="Arial" panose="020B0604020202020204" pitchFamily="34" charset="0"/>
              <a:buChar char="•"/>
            </a:pPr>
            <a:r>
              <a:rPr lang="en-US" dirty="0">
                <a:latin typeface="Ayuthaya" charset="-34"/>
                <a:ea typeface="Ayuthaya" charset="-34"/>
                <a:cs typeface="Ayuthaya" charset="-34"/>
              </a:rPr>
              <a:t>Research activities – </a:t>
            </a:r>
            <a:r>
              <a:rPr lang="en-GB" i="1" dirty="0">
                <a:latin typeface="Ayuthaya" charset="-34"/>
                <a:ea typeface="Ayuthaya" charset="-34"/>
                <a:cs typeface="Ayuthaya" charset="-34"/>
              </a:rPr>
              <a:t>New data-driven frameworks to develop data-intensive applications that run in heterogenous systems</a:t>
            </a:r>
          </a:p>
          <a:p>
            <a:pPr marL="742950" lvl="1" indent="-285750">
              <a:buFont typeface="Arial" panose="020B0604020202020204" pitchFamily="34" charset="0"/>
              <a:buChar char="•"/>
            </a:pPr>
            <a:endParaRPr lang="en-US" dirty="0">
              <a:latin typeface="Ayuthaya" charset="-34"/>
              <a:ea typeface="Ayuthaya" charset="-34"/>
              <a:cs typeface="Ayuthaya" charset="-34"/>
            </a:endParaRPr>
          </a:p>
          <a:p>
            <a:pPr marL="342900" indent="-342900">
              <a:buFont typeface="Arial"/>
              <a:buChar char="•"/>
            </a:pPr>
            <a:endParaRPr lang="en-US" dirty="0">
              <a:latin typeface="Ayuthaya" charset="-34"/>
              <a:ea typeface="Ayuthaya" charset="-34"/>
              <a:cs typeface="Ayuthaya" charset="-34"/>
            </a:endParaRPr>
          </a:p>
        </p:txBody>
      </p:sp>
      <p:sp>
        <p:nvSpPr>
          <p:cNvPr id="24" name="TextBox 23"/>
          <p:cNvSpPr txBox="1"/>
          <p:nvPr/>
        </p:nvSpPr>
        <p:spPr>
          <a:xfrm>
            <a:off x="291759" y="326185"/>
            <a:ext cx="1723549" cy="400110"/>
          </a:xfrm>
          <a:prstGeom prst="rect">
            <a:avLst/>
          </a:prstGeom>
          <a:noFill/>
        </p:spPr>
        <p:txBody>
          <a:bodyPr wrap="none" rtlCol="0">
            <a:spAutoFit/>
          </a:bodyPr>
          <a:lstStyle/>
          <a:p>
            <a:r>
              <a:rPr lang="en-US" sz="2000" dirty="0">
                <a:solidFill>
                  <a:srgbClr val="637E93"/>
                </a:solidFill>
                <a:latin typeface="Ayuthaya" charset="-34"/>
                <a:ea typeface="Ayuthaya" charset="-34"/>
                <a:cs typeface="Ayuthaya" charset="-34"/>
              </a:rPr>
              <a:t>Background</a:t>
            </a:r>
          </a:p>
        </p:txBody>
      </p:sp>
      <p:sp>
        <p:nvSpPr>
          <p:cNvPr id="2" name="TextBox 1"/>
          <p:cNvSpPr txBox="1"/>
          <p:nvPr/>
        </p:nvSpPr>
        <p:spPr>
          <a:xfrm>
            <a:off x="-1914577" y="1535585"/>
            <a:ext cx="184666" cy="369332"/>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2A8F8826-042D-B946-84D5-6125ADC8861C}"/>
              </a:ext>
            </a:extLst>
          </p:cNvPr>
          <p:cNvSpPr txBox="1"/>
          <p:nvPr/>
        </p:nvSpPr>
        <p:spPr>
          <a:xfrm>
            <a:off x="4085204" y="6534834"/>
            <a:ext cx="3155864" cy="646331"/>
          </a:xfrm>
          <a:prstGeom prst="rect">
            <a:avLst/>
          </a:prstGeom>
          <a:noFill/>
        </p:spPr>
        <p:txBody>
          <a:bodyPr wrap="none" rtlCol="0">
            <a:spAutoFit/>
          </a:bodyPr>
          <a:lstStyle/>
          <a:p>
            <a:r>
              <a:rPr lang="en-US" dirty="0">
                <a:hlinkClick r:id="rId3"/>
              </a:rPr>
              <a:t>https://www.rosafilgueira.com/</a:t>
            </a:r>
            <a:endParaRPr lang="en-US" dirty="0"/>
          </a:p>
          <a:p>
            <a:endParaRPr lang="en-US" dirty="0"/>
          </a:p>
        </p:txBody>
      </p:sp>
      <p:pic>
        <p:nvPicPr>
          <p:cNvPr id="13" name="Picture 2" descr="Image result for epcc">
            <a:extLst>
              <a:ext uri="{FF2B5EF4-FFF2-40B4-BE49-F238E27FC236}">
                <a16:creationId xmlns:a16="http://schemas.microsoft.com/office/drawing/2014/main" id="{AC7ED444-C729-0049-A766-7DD9029EC8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5810B7A4-FF06-094E-A2BC-5E53649FB342}"/>
              </a:ext>
            </a:extLst>
          </p:cNvPr>
          <p:cNvSpPr/>
          <p:nvPr/>
        </p:nvSpPr>
        <p:spPr>
          <a:xfrm>
            <a:off x="291759" y="721070"/>
            <a:ext cx="4209903"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1530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16692" y="4755058"/>
            <a:ext cx="934213" cy="764828"/>
          </a:xfrm>
          <a:prstGeom prst="rect">
            <a:avLst/>
          </a:prstGeom>
          <a:solidFill>
            <a:schemeClr val="tx2">
              <a:lumMod val="60000"/>
              <a:lumOff val="40000"/>
              <a:alpha val="48000"/>
            </a:schemeClr>
          </a:solidFill>
          <a:ln w="57150" cmpd="sng">
            <a:solidFill>
              <a:schemeClr val="accent4">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220283" y="4213192"/>
            <a:ext cx="1158044" cy="677333"/>
          </a:xfrm>
          <a:prstGeom prst="rect">
            <a:avLst/>
          </a:prstGeom>
          <a:solidFill>
            <a:schemeClr val="tx2">
              <a:lumMod val="60000"/>
              <a:lumOff val="40000"/>
              <a:alpha val="48000"/>
            </a:schemeClr>
          </a:solidFill>
          <a:ln w="57150" cmpd="sng">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228088" y="5128221"/>
            <a:ext cx="1142730" cy="662979"/>
          </a:xfrm>
          <a:prstGeom prst="rect">
            <a:avLst/>
          </a:prstGeom>
          <a:solidFill>
            <a:schemeClr val="tx2">
              <a:lumMod val="60000"/>
              <a:lumOff val="40000"/>
              <a:alpha val="48000"/>
            </a:schemeClr>
          </a:solidFill>
          <a:ln w="57150" cmpd="sng">
            <a:solidFill>
              <a:srgbClr val="66006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60000"/>
                  <a:lumOff val="40000"/>
                </a:schemeClr>
              </a:solidFill>
            </a:endParaRPr>
          </a:p>
        </p:txBody>
      </p:sp>
      <p:sp>
        <p:nvSpPr>
          <p:cNvPr id="20" name="TextBox 19"/>
          <p:cNvSpPr txBox="1"/>
          <p:nvPr/>
        </p:nvSpPr>
        <p:spPr>
          <a:xfrm>
            <a:off x="86974" y="4431893"/>
            <a:ext cx="1520359" cy="323165"/>
          </a:xfrm>
          <a:prstGeom prst="rect">
            <a:avLst/>
          </a:prstGeom>
          <a:noFill/>
        </p:spPr>
        <p:txBody>
          <a:bodyPr wrap="none" rtlCol="0">
            <a:spAutoFit/>
          </a:bodyPr>
          <a:lstStyle/>
          <a:p>
            <a:r>
              <a:rPr lang="en-US" sz="1500" b="1" i="1" dirty="0">
                <a:solidFill>
                  <a:schemeClr val="accent4">
                    <a:lumMod val="50000"/>
                  </a:schemeClr>
                </a:solidFill>
                <a:latin typeface="Ayuthaya" charset="-34"/>
                <a:ea typeface="Ayuthaya" charset="-34"/>
                <a:cs typeface="Ayuthaya" charset="-34"/>
              </a:rPr>
              <a:t>Container 1</a:t>
            </a:r>
          </a:p>
        </p:txBody>
      </p:sp>
      <p:sp>
        <p:nvSpPr>
          <p:cNvPr id="21" name="TextBox 20"/>
          <p:cNvSpPr txBox="1"/>
          <p:nvPr/>
        </p:nvSpPr>
        <p:spPr>
          <a:xfrm>
            <a:off x="2050953" y="5832406"/>
            <a:ext cx="1520359" cy="323165"/>
          </a:xfrm>
          <a:prstGeom prst="rect">
            <a:avLst/>
          </a:prstGeom>
          <a:noFill/>
        </p:spPr>
        <p:txBody>
          <a:bodyPr wrap="none" rtlCol="0">
            <a:spAutoFit/>
          </a:bodyPr>
          <a:lstStyle/>
          <a:p>
            <a:r>
              <a:rPr lang="en-US" sz="1500" b="1" i="1" dirty="0">
                <a:solidFill>
                  <a:srgbClr val="660066"/>
                </a:solidFill>
                <a:latin typeface="Ayuthaya" charset="-34"/>
                <a:ea typeface="Ayuthaya" charset="-34"/>
                <a:cs typeface="Ayuthaya" charset="-34"/>
              </a:rPr>
              <a:t>Container 3</a:t>
            </a:r>
          </a:p>
        </p:txBody>
      </p:sp>
      <p:sp>
        <p:nvSpPr>
          <p:cNvPr id="22" name="TextBox 21"/>
          <p:cNvSpPr txBox="1"/>
          <p:nvPr/>
        </p:nvSpPr>
        <p:spPr>
          <a:xfrm>
            <a:off x="2126490" y="3860792"/>
            <a:ext cx="1520359" cy="323165"/>
          </a:xfrm>
          <a:prstGeom prst="rect">
            <a:avLst/>
          </a:prstGeom>
          <a:noFill/>
        </p:spPr>
        <p:txBody>
          <a:bodyPr wrap="none" rtlCol="0">
            <a:spAutoFit/>
          </a:bodyPr>
          <a:lstStyle/>
          <a:p>
            <a:r>
              <a:rPr lang="en-US" sz="1500" b="1" i="1" dirty="0">
                <a:solidFill>
                  <a:srgbClr val="FF0000"/>
                </a:solidFill>
                <a:latin typeface="Ayuthaya" charset="-34"/>
                <a:ea typeface="Ayuthaya" charset="-34"/>
                <a:cs typeface="Ayuthaya" charset="-34"/>
              </a:rPr>
              <a:t>Container 2</a:t>
            </a:r>
          </a:p>
        </p:txBody>
      </p:sp>
      <p:sp>
        <p:nvSpPr>
          <p:cNvPr id="23" name="Rectangle 22"/>
          <p:cNvSpPr/>
          <p:nvPr/>
        </p:nvSpPr>
        <p:spPr>
          <a:xfrm>
            <a:off x="2300214" y="4247227"/>
            <a:ext cx="1031051" cy="307777"/>
          </a:xfrm>
          <a:prstGeom prst="rect">
            <a:avLst/>
          </a:prstGeom>
        </p:spPr>
        <p:txBody>
          <a:bodyPr wrap="none">
            <a:spAutoFit/>
          </a:bodyPr>
          <a:lstStyle/>
          <a:p>
            <a:r>
              <a:rPr lang="en-US" sz="1400" dirty="0">
                <a:solidFill>
                  <a:schemeClr val="bg1"/>
                </a:solidFill>
              </a:rPr>
              <a:t>MPI Cluster</a:t>
            </a:r>
          </a:p>
        </p:txBody>
      </p:sp>
      <p:sp>
        <p:nvSpPr>
          <p:cNvPr id="24" name="Rectangle 23"/>
          <p:cNvSpPr/>
          <p:nvPr/>
        </p:nvSpPr>
        <p:spPr>
          <a:xfrm>
            <a:off x="2185878" y="5150554"/>
            <a:ext cx="1184940" cy="307777"/>
          </a:xfrm>
          <a:prstGeom prst="rect">
            <a:avLst/>
          </a:prstGeom>
        </p:spPr>
        <p:txBody>
          <a:bodyPr wrap="none">
            <a:spAutoFit/>
          </a:bodyPr>
          <a:lstStyle/>
          <a:p>
            <a:r>
              <a:rPr lang="en-US" sz="1400" dirty="0">
                <a:solidFill>
                  <a:schemeClr val="bg1"/>
                </a:solidFill>
              </a:rPr>
              <a:t>Storm Cluster</a:t>
            </a:r>
          </a:p>
        </p:txBody>
      </p:sp>
      <p:sp>
        <p:nvSpPr>
          <p:cNvPr id="27" name="Rectangle 26"/>
          <p:cNvSpPr/>
          <p:nvPr/>
        </p:nvSpPr>
        <p:spPr>
          <a:xfrm>
            <a:off x="302871" y="4855801"/>
            <a:ext cx="825667" cy="523220"/>
          </a:xfrm>
          <a:prstGeom prst="rect">
            <a:avLst/>
          </a:prstGeom>
        </p:spPr>
        <p:txBody>
          <a:bodyPr wrap="none">
            <a:spAutoFit/>
          </a:bodyPr>
          <a:lstStyle/>
          <a:p>
            <a:r>
              <a:rPr lang="en-US" sz="1400" dirty="0">
                <a:solidFill>
                  <a:schemeClr val="bg1"/>
                </a:solidFill>
              </a:rPr>
              <a:t>Submit</a:t>
            </a:r>
          </a:p>
          <a:p>
            <a:r>
              <a:rPr lang="en-US" sz="1400" dirty="0">
                <a:solidFill>
                  <a:schemeClr val="bg1"/>
                </a:solidFill>
              </a:rPr>
              <a:t>Asterism</a:t>
            </a:r>
          </a:p>
        </p:txBody>
      </p:sp>
      <p:sp>
        <p:nvSpPr>
          <p:cNvPr id="25" name="Rectangle 24"/>
          <p:cNvSpPr/>
          <p:nvPr/>
        </p:nvSpPr>
        <p:spPr>
          <a:xfrm>
            <a:off x="2390805" y="4548024"/>
            <a:ext cx="748873" cy="307777"/>
          </a:xfrm>
          <a:prstGeom prst="rect">
            <a:avLst/>
          </a:prstGeom>
        </p:spPr>
        <p:txBody>
          <a:bodyPr wrap="none">
            <a:spAutoFit/>
          </a:bodyPr>
          <a:lstStyle/>
          <a:p>
            <a:r>
              <a:rPr lang="en-US" sz="1400" dirty="0">
                <a:solidFill>
                  <a:schemeClr val="bg1"/>
                </a:solidFill>
              </a:rPr>
              <a:t>Phase 1</a:t>
            </a:r>
          </a:p>
        </p:txBody>
      </p:sp>
      <p:cxnSp>
        <p:nvCxnSpPr>
          <p:cNvPr id="3" name="Straight Arrow Connector 2"/>
          <p:cNvCxnSpPr>
            <a:stCxn id="18" idx="2"/>
            <a:endCxn id="19" idx="0"/>
          </p:cNvCxnSpPr>
          <p:nvPr/>
        </p:nvCxnSpPr>
        <p:spPr>
          <a:xfrm>
            <a:off x="2799305" y="4890525"/>
            <a:ext cx="148" cy="2376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17" idx="3"/>
            <a:endCxn id="18" idx="1"/>
          </p:cNvCxnSpPr>
          <p:nvPr/>
        </p:nvCxnSpPr>
        <p:spPr>
          <a:xfrm flipV="1">
            <a:off x="1150905" y="4551859"/>
            <a:ext cx="1069378" cy="5856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4" name="Picture 13" descr="HybridWorfklow-Container2-eps-converted-t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6367" y="-87994"/>
            <a:ext cx="5000488" cy="6878142"/>
          </a:xfrm>
          <a:prstGeom prst="rect">
            <a:avLst/>
          </a:prstGeom>
        </p:spPr>
      </p:pic>
      <p:sp>
        <p:nvSpPr>
          <p:cNvPr id="26" name="5-Point Star 25"/>
          <p:cNvSpPr/>
          <p:nvPr/>
        </p:nvSpPr>
        <p:spPr>
          <a:xfrm>
            <a:off x="3574283" y="4289638"/>
            <a:ext cx="510243" cy="516771"/>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10084710" y="279157"/>
            <a:ext cx="1956309" cy="2308324"/>
          </a:xfrm>
          <a:prstGeom prst="rect">
            <a:avLst/>
          </a:prstGeom>
          <a:noFill/>
        </p:spPr>
        <p:txBody>
          <a:bodyPr wrap="square" rtlCol="0">
            <a:spAutoFit/>
          </a:bodyPr>
          <a:lstStyle/>
          <a:p>
            <a:pPr algn="r"/>
            <a:r>
              <a:rPr lang="en-US" sz="1600" b="1" dirty="0"/>
              <a:t>1 instance as Container 2</a:t>
            </a:r>
          </a:p>
          <a:p>
            <a:pPr algn="r"/>
            <a:r>
              <a:rPr lang="en-US" sz="1600" b="1" dirty="0"/>
              <a:t>  (MPI head node)</a:t>
            </a:r>
          </a:p>
          <a:p>
            <a:pPr algn="r"/>
            <a:endParaRPr lang="en-US" sz="1600" b="1" dirty="0"/>
          </a:p>
          <a:p>
            <a:pPr algn="r"/>
            <a:endParaRPr lang="en-US" sz="1600" b="1" dirty="0"/>
          </a:p>
          <a:p>
            <a:pPr algn="r"/>
            <a:r>
              <a:rPr lang="en-US" sz="1600" b="1" dirty="0"/>
              <a:t>16 instances as Container 2</a:t>
            </a:r>
          </a:p>
          <a:p>
            <a:pPr algn="r"/>
            <a:r>
              <a:rPr lang="en-US" sz="1600" b="1" dirty="0"/>
              <a:t>  (MPI workers)</a:t>
            </a:r>
          </a:p>
          <a:p>
            <a:endParaRPr lang="en-US" sz="1600" dirty="0"/>
          </a:p>
        </p:txBody>
      </p:sp>
      <p:pic>
        <p:nvPicPr>
          <p:cNvPr id="30" name="Picture 29"/>
          <p:cNvPicPr>
            <a:picLocks noChangeAspect="1"/>
          </p:cNvPicPr>
          <p:nvPr/>
        </p:nvPicPr>
        <p:blipFill>
          <a:blip r:embed="rId4"/>
          <a:stretch>
            <a:fillRect/>
          </a:stretch>
        </p:blipFill>
        <p:spPr>
          <a:xfrm>
            <a:off x="11400672" y="5479082"/>
            <a:ext cx="791328" cy="706647"/>
          </a:xfrm>
          <a:prstGeom prst="rect">
            <a:avLst/>
          </a:prstGeom>
        </p:spPr>
      </p:pic>
      <p:pic>
        <p:nvPicPr>
          <p:cNvPr id="31" name="Picture 30"/>
          <p:cNvPicPr>
            <a:picLocks noChangeAspect="1"/>
          </p:cNvPicPr>
          <p:nvPr/>
        </p:nvPicPr>
        <p:blipFill>
          <a:blip r:embed="rId5"/>
          <a:stretch>
            <a:fillRect/>
          </a:stretch>
        </p:blipFill>
        <p:spPr>
          <a:xfrm>
            <a:off x="11548523" y="6246959"/>
            <a:ext cx="526373" cy="526373"/>
          </a:xfrm>
          <a:prstGeom prst="rect">
            <a:avLst/>
          </a:prstGeom>
        </p:spPr>
      </p:pic>
      <p:sp>
        <p:nvSpPr>
          <p:cNvPr id="32" name="TextBox 31"/>
          <p:cNvSpPr txBox="1"/>
          <p:nvPr/>
        </p:nvSpPr>
        <p:spPr>
          <a:xfrm>
            <a:off x="-1" y="6542665"/>
            <a:ext cx="11954933" cy="338554"/>
          </a:xfrm>
          <a:prstGeom prst="rect">
            <a:avLst/>
          </a:prstGeom>
          <a:noFill/>
        </p:spPr>
        <p:txBody>
          <a:bodyPr wrap="square" rtlCol="0">
            <a:spAutoFit/>
          </a:bodyPr>
          <a:lstStyle/>
          <a:p>
            <a:r>
              <a:rPr lang="en-US" sz="1600" b="1" dirty="0" err="1"/>
              <a:t>Dockerfiles</a:t>
            </a:r>
            <a:r>
              <a:rPr lang="en-US" sz="1600" dirty="0"/>
              <a:t> to configure containers </a:t>
            </a:r>
            <a:r>
              <a:rPr lang="en-US" sz="1600" b="1" dirty="0"/>
              <a:t>images</a:t>
            </a:r>
            <a:r>
              <a:rPr lang="en-US" sz="1600" dirty="0"/>
              <a:t> </a:t>
            </a:r>
            <a:r>
              <a:rPr lang="en-US" sz="1600" dirty="0">
                <a:sym typeface="Wingdings"/>
              </a:rPr>
              <a:t> S</a:t>
            </a:r>
            <a:r>
              <a:rPr lang="en-US" sz="1600" dirty="0"/>
              <a:t>tored in our </a:t>
            </a:r>
            <a:r>
              <a:rPr lang="en-US" sz="1600" b="1" dirty="0" err="1"/>
              <a:t>GitHub</a:t>
            </a:r>
            <a:r>
              <a:rPr lang="en-US" sz="1600" dirty="0"/>
              <a:t> </a:t>
            </a:r>
            <a:r>
              <a:rPr lang="en-US" sz="1600" dirty="0">
                <a:sym typeface="Wingdings"/>
              </a:rPr>
              <a:t> L</a:t>
            </a:r>
            <a:r>
              <a:rPr lang="en-US" sz="1600" dirty="0"/>
              <a:t>inked to </a:t>
            </a:r>
            <a:r>
              <a:rPr lang="en-US" sz="1600" b="1" dirty="0" err="1"/>
              <a:t>DockerHub</a:t>
            </a:r>
            <a:r>
              <a:rPr lang="en-US" sz="1600" dirty="0"/>
              <a:t> </a:t>
            </a:r>
            <a:r>
              <a:rPr lang="en-US" sz="1600" dirty="0">
                <a:sym typeface="Wingdings"/>
              </a:rPr>
              <a:t> stored/share/download images   </a:t>
            </a:r>
            <a:endParaRPr lang="en-US" sz="1600" dirty="0"/>
          </a:p>
        </p:txBody>
      </p:sp>
      <p:pic>
        <p:nvPicPr>
          <p:cNvPr id="33" name="Picture 32"/>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05506" y="640260"/>
            <a:ext cx="3689030" cy="1539349"/>
          </a:xfrm>
          <a:prstGeom prst="rect">
            <a:avLst/>
          </a:prstGeom>
        </p:spPr>
      </p:pic>
      <p:pic>
        <p:nvPicPr>
          <p:cNvPr id="34" name="Picture 33"/>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94667" y="2634877"/>
            <a:ext cx="2372439" cy="736972"/>
          </a:xfrm>
          <a:prstGeom prst="rect">
            <a:avLst/>
          </a:prstGeom>
        </p:spPr>
      </p:pic>
      <p:sp>
        <p:nvSpPr>
          <p:cNvPr id="35" name="TextBox 34"/>
          <p:cNvSpPr txBox="1"/>
          <p:nvPr/>
        </p:nvSpPr>
        <p:spPr>
          <a:xfrm>
            <a:off x="677333" y="2248927"/>
            <a:ext cx="2614057" cy="338554"/>
          </a:xfrm>
          <a:prstGeom prst="rect">
            <a:avLst/>
          </a:prstGeom>
          <a:noFill/>
        </p:spPr>
        <p:txBody>
          <a:bodyPr wrap="square" rtlCol="0">
            <a:spAutoFit/>
          </a:bodyPr>
          <a:lstStyle/>
          <a:p>
            <a:r>
              <a:rPr lang="en-US" sz="1600" dirty="0"/>
              <a:t>dispel4py </a:t>
            </a:r>
            <a:r>
              <a:rPr lang="en-US" sz="1600" dirty="0" err="1"/>
              <a:t>preproc</a:t>
            </a:r>
            <a:r>
              <a:rPr lang="en-US" sz="1600" dirty="0"/>
              <a:t>. (Phase 1)</a:t>
            </a:r>
          </a:p>
        </p:txBody>
      </p:sp>
      <p:sp>
        <p:nvSpPr>
          <p:cNvPr id="36" name="TextBox 35"/>
          <p:cNvSpPr txBox="1"/>
          <p:nvPr/>
        </p:nvSpPr>
        <p:spPr>
          <a:xfrm>
            <a:off x="743875" y="3200393"/>
            <a:ext cx="2323335" cy="338554"/>
          </a:xfrm>
          <a:prstGeom prst="rect">
            <a:avLst/>
          </a:prstGeom>
          <a:noFill/>
        </p:spPr>
        <p:txBody>
          <a:bodyPr wrap="square" rtlCol="0">
            <a:spAutoFit/>
          </a:bodyPr>
          <a:lstStyle/>
          <a:p>
            <a:r>
              <a:rPr lang="en-US" sz="1600" dirty="0"/>
              <a:t>dispel4py proc. (Phase 2)</a:t>
            </a:r>
          </a:p>
        </p:txBody>
      </p:sp>
      <p:sp>
        <p:nvSpPr>
          <p:cNvPr id="37" name="Rectangle 36"/>
          <p:cNvSpPr/>
          <p:nvPr/>
        </p:nvSpPr>
        <p:spPr>
          <a:xfrm>
            <a:off x="50799" y="304793"/>
            <a:ext cx="3877734" cy="3234154"/>
          </a:xfrm>
          <a:prstGeom prst="rect">
            <a:avLst/>
          </a:prstGeom>
          <a:solidFill>
            <a:schemeClr val="bg1">
              <a:lumMod val="95000"/>
              <a:alpha val="2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38" name="TextBox 37"/>
          <p:cNvSpPr txBox="1"/>
          <p:nvPr/>
        </p:nvSpPr>
        <p:spPr>
          <a:xfrm>
            <a:off x="608960" y="321727"/>
            <a:ext cx="2447221" cy="338554"/>
          </a:xfrm>
          <a:prstGeom prst="rect">
            <a:avLst/>
          </a:prstGeom>
          <a:noFill/>
        </p:spPr>
        <p:txBody>
          <a:bodyPr wrap="square" rtlCol="0">
            <a:spAutoFit/>
          </a:bodyPr>
          <a:lstStyle/>
          <a:p>
            <a:r>
              <a:rPr lang="en-US" sz="1600" dirty="0"/>
              <a:t>Data-Intensive Application</a:t>
            </a:r>
          </a:p>
        </p:txBody>
      </p:sp>
      <p:sp>
        <p:nvSpPr>
          <p:cNvPr id="39" name="TextBox 38"/>
          <p:cNvSpPr txBox="1"/>
          <p:nvPr/>
        </p:nvSpPr>
        <p:spPr>
          <a:xfrm>
            <a:off x="50799" y="-20142"/>
            <a:ext cx="1010169" cy="338554"/>
          </a:xfrm>
          <a:prstGeom prst="rect">
            <a:avLst/>
          </a:prstGeom>
          <a:noFill/>
        </p:spPr>
        <p:txBody>
          <a:bodyPr wrap="square" rtlCol="0">
            <a:spAutoFit/>
          </a:bodyPr>
          <a:lstStyle/>
          <a:p>
            <a:r>
              <a:rPr lang="en-US" sz="1600" dirty="0">
                <a:solidFill>
                  <a:schemeClr val="accent2">
                    <a:lumMod val="75000"/>
                  </a:schemeClr>
                </a:solidFill>
              </a:rPr>
              <a:t>Reminder</a:t>
            </a:r>
          </a:p>
        </p:txBody>
      </p:sp>
      <p:sp>
        <p:nvSpPr>
          <p:cNvPr id="28" name="Rectangle 27">
            <a:extLst>
              <a:ext uri="{FF2B5EF4-FFF2-40B4-BE49-F238E27FC236}">
                <a16:creationId xmlns:a16="http://schemas.microsoft.com/office/drawing/2014/main" id="{A1AF5F1E-FACB-D04D-829B-228B5BC47322}"/>
              </a:ext>
            </a:extLst>
          </p:cNvPr>
          <p:cNvSpPr/>
          <p:nvPr/>
        </p:nvSpPr>
        <p:spPr>
          <a:xfrm>
            <a:off x="10729450" y="3763879"/>
            <a:ext cx="1176602" cy="13582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NSF-</a:t>
            </a:r>
            <a:r>
              <a:rPr lang="en-US" dirty="0" err="1">
                <a:solidFill>
                  <a:schemeClr val="bg1">
                    <a:lumMod val="50000"/>
                  </a:schemeClr>
                </a:solidFill>
              </a:rPr>
              <a:t>Chamelon</a:t>
            </a:r>
            <a:r>
              <a:rPr lang="en-US" dirty="0">
                <a:solidFill>
                  <a:schemeClr val="bg1">
                    <a:lumMod val="50000"/>
                  </a:schemeClr>
                </a:solidFill>
              </a:rPr>
              <a:t> cloud</a:t>
            </a:r>
          </a:p>
          <a:p>
            <a:pPr algn="ctr"/>
            <a:r>
              <a:rPr lang="en-US" dirty="0">
                <a:solidFill>
                  <a:schemeClr val="bg1">
                    <a:lumMod val="50000"/>
                  </a:schemeClr>
                </a:solidFill>
              </a:rPr>
              <a:t>1 node – 40 cores </a:t>
            </a:r>
          </a:p>
        </p:txBody>
      </p:sp>
    </p:spTree>
    <p:extLst>
      <p:ext uri="{BB962C8B-B14F-4D97-AF65-F5344CB8AC3E}">
        <p14:creationId xmlns:p14="http://schemas.microsoft.com/office/powerpoint/2010/main" val="2826149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16692" y="4755058"/>
            <a:ext cx="934213" cy="764828"/>
          </a:xfrm>
          <a:prstGeom prst="rect">
            <a:avLst/>
          </a:prstGeom>
          <a:solidFill>
            <a:schemeClr val="tx2">
              <a:lumMod val="60000"/>
              <a:lumOff val="40000"/>
              <a:alpha val="48000"/>
            </a:schemeClr>
          </a:solidFill>
          <a:ln w="57150" cmpd="sng">
            <a:solidFill>
              <a:schemeClr val="accent4">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220283" y="4213192"/>
            <a:ext cx="1158044" cy="677333"/>
          </a:xfrm>
          <a:prstGeom prst="rect">
            <a:avLst/>
          </a:prstGeom>
          <a:solidFill>
            <a:schemeClr val="tx2">
              <a:lumMod val="60000"/>
              <a:lumOff val="40000"/>
              <a:alpha val="48000"/>
            </a:schemeClr>
          </a:solidFill>
          <a:ln w="57150" cmpd="sng">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228088" y="5128221"/>
            <a:ext cx="1142730" cy="662979"/>
          </a:xfrm>
          <a:prstGeom prst="rect">
            <a:avLst/>
          </a:prstGeom>
          <a:solidFill>
            <a:schemeClr val="tx2">
              <a:lumMod val="60000"/>
              <a:lumOff val="40000"/>
              <a:alpha val="48000"/>
            </a:schemeClr>
          </a:solidFill>
          <a:ln w="57150" cmpd="sng">
            <a:solidFill>
              <a:srgbClr val="66006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60000"/>
                  <a:lumOff val="40000"/>
                </a:schemeClr>
              </a:solidFill>
            </a:endParaRPr>
          </a:p>
        </p:txBody>
      </p:sp>
      <p:sp>
        <p:nvSpPr>
          <p:cNvPr id="20" name="TextBox 19"/>
          <p:cNvSpPr txBox="1"/>
          <p:nvPr/>
        </p:nvSpPr>
        <p:spPr>
          <a:xfrm>
            <a:off x="86974" y="4431893"/>
            <a:ext cx="1520359" cy="323165"/>
          </a:xfrm>
          <a:prstGeom prst="rect">
            <a:avLst/>
          </a:prstGeom>
          <a:noFill/>
        </p:spPr>
        <p:txBody>
          <a:bodyPr wrap="none" rtlCol="0">
            <a:spAutoFit/>
          </a:bodyPr>
          <a:lstStyle/>
          <a:p>
            <a:r>
              <a:rPr lang="en-US" sz="1500" b="1" i="1" dirty="0">
                <a:solidFill>
                  <a:schemeClr val="accent4">
                    <a:lumMod val="50000"/>
                  </a:schemeClr>
                </a:solidFill>
                <a:latin typeface="Ayuthaya" charset="-34"/>
                <a:ea typeface="Ayuthaya" charset="-34"/>
                <a:cs typeface="Ayuthaya" charset="-34"/>
              </a:rPr>
              <a:t>Container 1</a:t>
            </a:r>
          </a:p>
        </p:txBody>
      </p:sp>
      <p:sp>
        <p:nvSpPr>
          <p:cNvPr id="21" name="TextBox 20"/>
          <p:cNvSpPr txBox="1"/>
          <p:nvPr/>
        </p:nvSpPr>
        <p:spPr>
          <a:xfrm>
            <a:off x="2050953" y="5832406"/>
            <a:ext cx="1520359" cy="323165"/>
          </a:xfrm>
          <a:prstGeom prst="rect">
            <a:avLst/>
          </a:prstGeom>
          <a:noFill/>
        </p:spPr>
        <p:txBody>
          <a:bodyPr wrap="none" rtlCol="0">
            <a:spAutoFit/>
          </a:bodyPr>
          <a:lstStyle/>
          <a:p>
            <a:r>
              <a:rPr lang="en-US" sz="1500" b="1" i="1" dirty="0">
                <a:solidFill>
                  <a:srgbClr val="660066"/>
                </a:solidFill>
                <a:latin typeface="Ayuthaya" charset="-34"/>
                <a:ea typeface="Ayuthaya" charset="-34"/>
                <a:cs typeface="Ayuthaya" charset="-34"/>
              </a:rPr>
              <a:t>Container 3</a:t>
            </a:r>
          </a:p>
        </p:txBody>
      </p:sp>
      <p:sp>
        <p:nvSpPr>
          <p:cNvPr id="22" name="TextBox 21"/>
          <p:cNvSpPr txBox="1"/>
          <p:nvPr/>
        </p:nvSpPr>
        <p:spPr>
          <a:xfrm>
            <a:off x="2126490" y="3860792"/>
            <a:ext cx="1520359" cy="323165"/>
          </a:xfrm>
          <a:prstGeom prst="rect">
            <a:avLst/>
          </a:prstGeom>
          <a:noFill/>
        </p:spPr>
        <p:txBody>
          <a:bodyPr wrap="none" rtlCol="0">
            <a:spAutoFit/>
          </a:bodyPr>
          <a:lstStyle/>
          <a:p>
            <a:r>
              <a:rPr lang="en-US" sz="1500" b="1" i="1" dirty="0">
                <a:solidFill>
                  <a:srgbClr val="FF0000"/>
                </a:solidFill>
                <a:latin typeface="Ayuthaya" charset="-34"/>
                <a:ea typeface="Ayuthaya" charset="-34"/>
                <a:cs typeface="Ayuthaya" charset="-34"/>
              </a:rPr>
              <a:t>Container 2</a:t>
            </a:r>
          </a:p>
        </p:txBody>
      </p:sp>
      <p:sp>
        <p:nvSpPr>
          <p:cNvPr id="23" name="Rectangle 22"/>
          <p:cNvSpPr/>
          <p:nvPr/>
        </p:nvSpPr>
        <p:spPr>
          <a:xfrm>
            <a:off x="2300214" y="4247227"/>
            <a:ext cx="1031051" cy="307777"/>
          </a:xfrm>
          <a:prstGeom prst="rect">
            <a:avLst/>
          </a:prstGeom>
        </p:spPr>
        <p:txBody>
          <a:bodyPr wrap="none">
            <a:spAutoFit/>
          </a:bodyPr>
          <a:lstStyle/>
          <a:p>
            <a:r>
              <a:rPr lang="en-US" sz="1400" dirty="0">
                <a:solidFill>
                  <a:schemeClr val="bg1"/>
                </a:solidFill>
              </a:rPr>
              <a:t>MPI Cluster</a:t>
            </a:r>
          </a:p>
        </p:txBody>
      </p:sp>
      <p:sp>
        <p:nvSpPr>
          <p:cNvPr id="24" name="Rectangle 23"/>
          <p:cNvSpPr/>
          <p:nvPr/>
        </p:nvSpPr>
        <p:spPr>
          <a:xfrm>
            <a:off x="2185878" y="5150554"/>
            <a:ext cx="1184940" cy="307777"/>
          </a:xfrm>
          <a:prstGeom prst="rect">
            <a:avLst/>
          </a:prstGeom>
        </p:spPr>
        <p:txBody>
          <a:bodyPr wrap="none">
            <a:spAutoFit/>
          </a:bodyPr>
          <a:lstStyle/>
          <a:p>
            <a:r>
              <a:rPr lang="en-US" sz="1400" dirty="0">
                <a:solidFill>
                  <a:schemeClr val="bg1"/>
                </a:solidFill>
              </a:rPr>
              <a:t>Storm Cluster</a:t>
            </a:r>
          </a:p>
        </p:txBody>
      </p:sp>
      <p:sp>
        <p:nvSpPr>
          <p:cNvPr id="27" name="Rectangle 26"/>
          <p:cNvSpPr/>
          <p:nvPr/>
        </p:nvSpPr>
        <p:spPr>
          <a:xfrm>
            <a:off x="302871" y="4855801"/>
            <a:ext cx="825667" cy="523220"/>
          </a:xfrm>
          <a:prstGeom prst="rect">
            <a:avLst/>
          </a:prstGeom>
        </p:spPr>
        <p:txBody>
          <a:bodyPr wrap="none">
            <a:spAutoFit/>
          </a:bodyPr>
          <a:lstStyle/>
          <a:p>
            <a:r>
              <a:rPr lang="en-US" sz="1400" dirty="0">
                <a:solidFill>
                  <a:schemeClr val="bg1"/>
                </a:solidFill>
              </a:rPr>
              <a:t>Submit</a:t>
            </a:r>
          </a:p>
          <a:p>
            <a:r>
              <a:rPr lang="en-US" sz="1400" dirty="0">
                <a:solidFill>
                  <a:schemeClr val="bg1"/>
                </a:solidFill>
              </a:rPr>
              <a:t>Asterism</a:t>
            </a:r>
          </a:p>
        </p:txBody>
      </p:sp>
      <p:sp>
        <p:nvSpPr>
          <p:cNvPr id="25" name="Rectangle 24"/>
          <p:cNvSpPr/>
          <p:nvPr/>
        </p:nvSpPr>
        <p:spPr>
          <a:xfrm>
            <a:off x="2390805" y="4548024"/>
            <a:ext cx="748873" cy="307777"/>
          </a:xfrm>
          <a:prstGeom prst="rect">
            <a:avLst/>
          </a:prstGeom>
        </p:spPr>
        <p:txBody>
          <a:bodyPr wrap="none">
            <a:spAutoFit/>
          </a:bodyPr>
          <a:lstStyle/>
          <a:p>
            <a:r>
              <a:rPr lang="en-US" sz="1400" dirty="0">
                <a:solidFill>
                  <a:schemeClr val="bg1"/>
                </a:solidFill>
              </a:rPr>
              <a:t>Phase 1</a:t>
            </a:r>
          </a:p>
        </p:txBody>
      </p:sp>
      <p:cxnSp>
        <p:nvCxnSpPr>
          <p:cNvPr id="3" name="Straight Arrow Connector 2"/>
          <p:cNvCxnSpPr>
            <a:stCxn id="18" idx="2"/>
            <a:endCxn id="19" idx="0"/>
          </p:cNvCxnSpPr>
          <p:nvPr/>
        </p:nvCxnSpPr>
        <p:spPr>
          <a:xfrm>
            <a:off x="2799305" y="4890525"/>
            <a:ext cx="148" cy="2376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5-Point Star 25"/>
          <p:cNvSpPr/>
          <p:nvPr/>
        </p:nvSpPr>
        <p:spPr>
          <a:xfrm>
            <a:off x="3524123" y="5261500"/>
            <a:ext cx="510243" cy="516771"/>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2424868" y="5379021"/>
            <a:ext cx="748923" cy="307777"/>
          </a:xfrm>
          <a:prstGeom prst="rect">
            <a:avLst/>
          </a:prstGeom>
        </p:spPr>
        <p:txBody>
          <a:bodyPr wrap="none">
            <a:spAutoFit/>
          </a:bodyPr>
          <a:lstStyle/>
          <a:p>
            <a:r>
              <a:rPr lang="en-US" sz="1400" dirty="0">
                <a:solidFill>
                  <a:schemeClr val="bg1"/>
                </a:solidFill>
              </a:rPr>
              <a:t>Phase 2</a:t>
            </a:r>
          </a:p>
        </p:txBody>
      </p:sp>
      <p:cxnSp>
        <p:nvCxnSpPr>
          <p:cNvPr id="29" name="Straight Arrow Connector 28"/>
          <p:cNvCxnSpPr>
            <a:endCxn id="19" idx="1"/>
          </p:cNvCxnSpPr>
          <p:nvPr/>
        </p:nvCxnSpPr>
        <p:spPr>
          <a:xfrm>
            <a:off x="1071324" y="5101070"/>
            <a:ext cx="1156764" cy="358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6" name="Picture 15" descr="HybridWorfklow-Container3-eps-converted-t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0231" y="-84665"/>
            <a:ext cx="4985845" cy="6858000"/>
          </a:xfrm>
          <a:prstGeom prst="rect">
            <a:avLst/>
          </a:prstGeom>
        </p:spPr>
      </p:pic>
      <p:sp>
        <p:nvSpPr>
          <p:cNvPr id="30" name="TextBox 29"/>
          <p:cNvSpPr txBox="1"/>
          <p:nvPr/>
        </p:nvSpPr>
        <p:spPr>
          <a:xfrm>
            <a:off x="10084727" y="209373"/>
            <a:ext cx="1956309" cy="2554545"/>
          </a:xfrm>
          <a:prstGeom prst="rect">
            <a:avLst/>
          </a:prstGeom>
          <a:noFill/>
        </p:spPr>
        <p:txBody>
          <a:bodyPr wrap="square" rtlCol="0">
            <a:spAutoFit/>
          </a:bodyPr>
          <a:lstStyle/>
          <a:p>
            <a:pPr algn="r"/>
            <a:r>
              <a:rPr lang="en-US" sz="1600" b="1" dirty="0"/>
              <a:t>3 instances as Container 3 </a:t>
            </a:r>
          </a:p>
          <a:p>
            <a:pPr algn="r"/>
            <a:r>
              <a:rPr lang="en-US" sz="1600" b="1" dirty="0"/>
              <a:t>(</a:t>
            </a:r>
            <a:r>
              <a:rPr lang="en-US" sz="1600" b="1" dirty="0" err="1"/>
              <a:t>zookeper</a:t>
            </a:r>
            <a:r>
              <a:rPr lang="en-US" sz="1600" b="1" dirty="0"/>
              <a:t>, nimbus, Storm UI)</a:t>
            </a:r>
          </a:p>
          <a:p>
            <a:pPr algn="r"/>
            <a:endParaRPr lang="en-US" sz="1600" b="1" dirty="0"/>
          </a:p>
          <a:p>
            <a:pPr algn="r"/>
            <a:r>
              <a:rPr lang="en-US" sz="1600" b="1" dirty="0"/>
              <a:t>16 instances as Container 3 (Supervisors)</a:t>
            </a:r>
          </a:p>
          <a:p>
            <a:endParaRPr lang="en-US" sz="1600" dirty="0"/>
          </a:p>
          <a:p>
            <a:endParaRPr lang="en-US" sz="1600" dirty="0"/>
          </a:p>
        </p:txBody>
      </p:sp>
      <p:pic>
        <p:nvPicPr>
          <p:cNvPr id="31" name="Picture 30"/>
          <p:cNvPicPr>
            <a:picLocks noChangeAspect="1"/>
          </p:cNvPicPr>
          <p:nvPr/>
        </p:nvPicPr>
        <p:blipFill>
          <a:blip r:embed="rId4"/>
          <a:stretch>
            <a:fillRect/>
          </a:stretch>
        </p:blipFill>
        <p:spPr>
          <a:xfrm>
            <a:off x="11400672" y="5479082"/>
            <a:ext cx="791328" cy="706647"/>
          </a:xfrm>
          <a:prstGeom prst="rect">
            <a:avLst/>
          </a:prstGeom>
        </p:spPr>
      </p:pic>
      <p:pic>
        <p:nvPicPr>
          <p:cNvPr id="32" name="Picture 31"/>
          <p:cNvPicPr>
            <a:picLocks noChangeAspect="1"/>
          </p:cNvPicPr>
          <p:nvPr/>
        </p:nvPicPr>
        <p:blipFill>
          <a:blip r:embed="rId5"/>
          <a:stretch>
            <a:fillRect/>
          </a:stretch>
        </p:blipFill>
        <p:spPr>
          <a:xfrm>
            <a:off x="11548523" y="6246959"/>
            <a:ext cx="526373" cy="526373"/>
          </a:xfrm>
          <a:prstGeom prst="rect">
            <a:avLst/>
          </a:prstGeom>
        </p:spPr>
      </p:pic>
      <p:sp>
        <p:nvSpPr>
          <p:cNvPr id="33" name="TextBox 32"/>
          <p:cNvSpPr txBox="1"/>
          <p:nvPr/>
        </p:nvSpPr>
        <p:spPr>
          <a:xfrm>
            <a:off x="-1" y="6542665"/>
            <a:ext cx="11954933" cy="338554"/>
          </a:xfrm>
          <a:prstGeom prst="rect">
            <a:avLst/>
          </a:prstGeom>
          <a:noFill/>
        </p:spPr>
        <p:txBody>
          <a:bodyPr wrap="square" rtlCol="0">
            <a:spAutoFit/>
          </a:bodyPr>
          <a:lstStyle/>
          <a:p>
            <a:r>
              <a:rPr lang="en-US" sz="1600" b="1" dirty="0" err="1"/>
              <a:t>Dockerfiles</a:t>
            </a:r>
            <a:r>
              <a:rPr lang="en-US" sz="1600" dirty="0"/>
              <a:t> to configure containers </a:t>
            </a:r>
            <a:r>
              <a:rPr lang="en-US" sz="1600" b="1" dirty="0"/>
              <a:t>images</a:t>
            </a:r>
            <a:r>
              <a:rPr lang="en-US" sz="1600" dirty="0"/>
              <a:t> </a:t>
            </a:r>
            <a:r>
              <a:rPr lang="en-US" sz="1600" dirty="0">
                <a:sym typeface="Wingdings"/>
              </a:rPr>
              <a:t> S</a:t>
            </a:r>
            <a:r>
              <a:rPr lang="en-US" sz="1600" dirty="0"/>
              <a:t>tored in our </a:t>
            </a:r>
            <a:r>
              <a:rPr lang="en-US" sz="1600" b="1" dirty="0" err="1"/>
              <a:t>GitHub</a:t>
            </a:r>
            <a:r>
              <a:rPr lang="en-US" sz="1600" dirty="0"/>
              <a:t> </a:t>
            </a:r>
            <a:r>
              <a:rPr lang="en-US" sz="1600" dirty="0">
                <a:sym typeface="Wingdings"/>
              </a:rPr>
              <a:t> L</a:t>
            </a:r>
            <a:r>
              <a:rPr lang="en-US" sz="1600" dirty="0"/>
              <a:t>inked to </a:t>
            </a:r>
            <a:r>
              <a:rPr lang="en-US" sz="1600" b="1" dirty="0" err="1"/>
              <a:t>DockerHub</a:t>
            </a:r>
            <a:r>
              <a:rPr lang="en-US" sz="1600" dirty="0"/>
              <a:t> </a:t>
            </a:r>
            <a:r>
              <a:rPr lang="en-US" sz="1600" dirty="0">
                <a:sym typeface="Wingdings"/>
              </a:rPr>
              <a:t> stored/share/download images   </a:t>
            </a:r>
            <a:endParaRPr lang="en-US" sz="1600" dirty="0"/>
          </a:p>
        </p:txBody>
      </p:sp>
      <p:pic>
        <p:nvPicPr>
          <p:cNvPr id="36" name="Picture 35"/>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05506" y="640260"/>
            <a:ext cx="3689030" cy="1539349"/>
          </a:xfrm>
          <a:prstGeom prst="rect">
            <a:avLst/>
          </a:prstGeom>
        </p:spPr>
      </p:pic>
      <p:pic>
        <p:nvPicPr>
          <p:cNvPr id="37" name="Picture 36"/>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94667" y="2634877"/>
            <a:ext cx="2372439" cy="736972"/>
          </a:xfrm>
          <a:prstGeom prst="rect">
            <a:avLst/>
          </a:prstGeom>
        </p:spPr>
      </p:pic>
      <p:sp>
        <p:nvSpPr>
          <p:cNvPr id="38" name="TextBox 37"/>
          <p:cNvSpPr txBox="1"/>
          <p:nvPr/>
        </p:nvSpPr>
        <p:spPr>
          <a:xfrm>
            <a:off x="677333" y="2248927"/>
            <a:ext cx="2614057" cy="338554"/>
          </a:xfrm>
          <a:prstGeom prst="rect">
            <a:avLst/>
          </a:prstGeom>
          <a:noFill/>
        </p:spPr>
        <p:txBody>
          <a:bodyPr wrap="square" rtlCol="0">
            <a:spAutoFit/>
          </a:bodyPr>
          <a:lstStyle/>
          <a:p>
            <a:r>
              <a:rPr lang="en-US" sz="1600" dirty="0"/>
              <a:t>dispel4py </a:t>
            </a:r>
            <a:r>
              <a:rPr lang="en-US" sz="1600" dirty="0" err="1"/>
              <a:t>preproc</a:t>
            </a:r>
            <a:r>
              <a:rPr lang="en-US" sz="1600" dirty="0"/>
              <a:t>. (Phase 1)</a:t>
            </a:r>
          </a:p>
        </p:txBody>
      </p:sp>
      <p:sp>
        <p:nvSpPr>
          <p:cNvPr id="39" name="TextBox 38"/>
          <p:cNvSpPr txBox="1"/>
          <p:nvPr/>
        </p:nvSpPr>
        <p:spPr>
          <a:xfrm>
            <a:off x="743875" y="3200393"/>
            <a:ext cx="2323335" cy="338554"/>
          </a:xfrm>
          <a:prstGeom prst="rect">
            <a:avLst/>
          </a:prstGeom>
          <a:noFill/>
        </p:spPr>
        <p:txBody>
          <a:bodyPr wrap="square" rtlCol="0">
            <a:spAutoFit/>
          </a:bodyPr>
          <a:lstStyle/>
          <a:p>
            <a:r>
              <a:rPr lang="en-US" sz="1600" dirty="0"/>
              <a:t>dispel4py proc. (Phase 2)</a:t>
            </a:r>
          </a:p>
        </p:txBody>
      </p:sp>
      <p:sp>
        <p:nvSpPr>
          <p:cNvPr id="40" name="Rectangle 39"/>
          <p:cNvSpPr/>
          <p:nvPr/>
        </p:nvSpPr>
        <p:spPr>
          <a:xfrm>
            <a:off x="50799" y="304793"/>
            <a:ext cx="3877734" cy="3234154"/>
          </a:xfrm>
          <a:prstGeom prst="rect">
            <a:avLst/>
          </a:prstGeom>
          <a:solidFill>
            <a:schemeClr val="bg1">
              <a:lumMod val="95000"/>
              <a:alpha val="2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41" name="TextBox 40"/>
          <p:cNvSpPr txBox="1"/>
          <p:nvPr/>
        </p:nvSpPr>
        <p:spPr>
          <a:xfrm>
            <a:off x="608960" y="321727"/>
            <a:ext cx="2447221" cy="338554"/>
          </a:xfrm>
          <a:prstGeom prst="rect">
            <a:avLst/>
          </a:prstGeom>
          <a:noFill/>
        </p:spPr>
        <p:txBody>
          <a:bodyPr wrap="square" rtlCol="0">
            <a:spAutoFit/>
          </a:bodyPr>
          <a:lstStyle/>
          <a:p>
            <a:r>
              <a:rPr lang="en-US" sz="1600" dirty="0"/>
              <a:t>Data-Intensive Application</a:t>
            </a:r>
          </a:p>
        </p:txBody>
      </p:sp>
      <p:sp>
        <p:nvSpPr>
          <p:cNvPr id="42" name="TextBox 41"/>
          <p:cNvSpPr txBox="1"/>
          <p:nvPr/>
        </p:nvSpPr>
        <p:spPr>
          <a:xfrm>
            <a:off x="50799" y="-20142"/>
            <a:ext cx="1010169" cy="338554"/>
          </a:xfrm>
          <a:prstGeom prst="rect">
            <a:avLst/>
          </a:prstGeom>
          <a:noFill/>
        </p:spPr>
        <p:txBody>
          <a:bodyPr wrap="square" rtlCol="0">
            <a:spAutoFit/>
          </a:bodyPr>
          <a:lstStyle/>
          <a:p>
            <a:r>
              <a:rPr lang="en-US" sz="1600" dirty="0">
                <a:solidFill>
                  <a:schemeClr val="accent2">
                    <a:lumMod val="75000"/>
                  </a:schemeClr>
                </a:solidFill>
              </a:rPr>
              <a:t>Reminder</a:t>
            </a:r>
          </a:p>
        </p:txBody>
      </p:sp>
      <p:sp>
        <p:nvSpPr>
          <p:cNvPr id="35" name="Rectangle 34">
            <a:extLst>
              <a:ext uri="{FF2B5EF4-FFF2-40B4-BE49-F238E27FC236}">
                <a16:creationId xmlns:a16="http://schemas.microsoft.com/office/drawing/2014/main" id="{9A3FBE1F-FF76-C743-BD58-C0C6D9B13C3C}"/>
              </a:ext>
            </a:extLst>
          </p:cNvPr>
          <p:cNvSpPr/>
          <p:nvPr/>
        </p:nvSpPr>
        <p:spPr>
          <a:xfrm>
            <a:off x="10729450" y="3763879"/>
            <a:ext cx="1176602" cy="13582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NSF-</a:t>
            </a:r>
            <a:r>
              <a:rPr lang="en-US" dirty="0" err="1">
                <a:solidFill>
                  <a:schemeClr val="bg1">
                    <a:lumMod val="50000"/>
                  </a:schemeClr>
                </a:solidFill>
              </a:rPr>
              <a:t>Chamelon</a:t>
            </a:r>
            <a:r>
              <a:rPr lang="en-US" dirty="0">
                <a:solidFill>
                  <a:schemeClr val="bg1">
                    <a:lumMod val="50000"/>
                  </a:schemeClr>
                </a:solidFill>
              </a:rPr>
              <a:t> cloud</a:t>
            </a:r>
          </a:p>
          <a:p>
            <a:pPr algn="ctr"/>
            <a:r>
              <a:rPr lang="en-US" dirty="0">
                <a:solidFill>
                  <a:schemeClr val="bg1">
                    <a:lumMod val="50000"/>
                  </a:schemeClr>
                </a:solidFill>
              </a:rPr>
              <a:t>1 node – 40 cores </a:t>
            </a:r>
          </a:p>
        </p:txBody>
      </p:sp>
    </p:spTree>
    <p:extLst>
      <p:ext uri="{BB962C8B-B14F-4D97-AF65-F5344CB8AC3E}">
        <p14:creationId xmlns:p14="http://schemas.microsoft.com/office/powerpoint/2010/main" val="18476163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754920" y="1949188"/>
            <a:ext cx="3580013" cy="1138773"/>
          </a:xfrm>
          <a:prstGeom prst="rect">
            <a:avLst/>
          </a:prstGeom>
          <a:noFill/>
        </p:spPr>
        <p:txBody>
          <a:bodyPr wrap="square" rtlCol="0">
            <a:spAutoFit/>
          </a:bodyPr>
          <a:lstStyle/>
          <a:p>
            <a:r>
              <a:rPr lang="en-US" sz="2000" u="sng" dirty="0">
                <a:solidFill>
                  <a:srgbClr val="008000"/>
                </a:solidFill>
                <a:latin typeface="Ayuthaya" charset="-34"/>
                <a:ea typeface="Ayuthaya" charset="-34"/>
                <a:cs typeface="Ayuthaya" charset="-34"/>
              </a:rPr>
              <a:t>Time</a:t>
            </a:r>
            <a:endParaRPr lang="en-US" sz="1600" u="sng" dirty="0">
              <a:solidFill>
                <a:srgbClr val="008000"/>
              </a:solidFill>
              <a:latin typeface="Ayuthaya" charset="-34"/>
              <a:ea typeface="Ayuthaya" charset="-34"/>
              <a:cs typeface="Ayuthaya" charset="-34"/>
            </a:endParaRPr>
          </a:p>
          <a:p>
            <a:r>
              <a:rPr lang="en-US" sz="1600" dirty="0">
                <a:solidFill>
                  <a:srgbClr val="637E93"/>
                </a:solidFill>
                <a:latin typeface="Ayuthaya" charset="-34"/>
                <a:ea typeface="Ayuthaya" charset="-34"/>
                <a:cs typeface="Ayuthaya" charset="-34"/>
              </a:rPr>
              <a:t>Phase 1 – 8 minutes</a:t>
            </a:r>
          </a:p>
          <a:p>
            <a:r>
              <a:rPr lang="en-US" sz="1600" dirty="0">
                <a:solidFill>
                  <a:srgbClr val="637E93"/>
                </a:solidFill>
                <a:latin typeface="Ayuthaya" charset="-34"/>
                <a:ea typeface="Ayuthaya" charset="-34"/>
                <a:cs typeface="Ayuthaya" charset="-34"/>
              </a:rPr>
              <a:t>Phase 2 – 2 hours</a:t>
            </a:r>
          </a:p>
          <a:p>
            <a:r>
              <a:rPr lang="en-US" sz="1600" dirty="0">
                <a:solidFill>
                  <a:srgbClr val="637E93"/>
                </a:solidFill>
                <a:latin typeface="Ayuthaya" charset="-34"/>
                <a:ea typeface="Ayuthaya" charset="-34"/>
                <a:cs typeface="Ayuthaya" charset="-34"/>
              </a:rPr>
              <a:t>Moving data &lt; 1 minute</a:t>
            </a:r>
            <a:endParaRPr lang="en-US" dirty="0">
              <a:solidFill>
                <a:srgbClr val="637E93"/>
              </a:solidFill>
              <a:latin typeface="Ayuthaya" charset="-34"/>
              <a:ea typeface="Ayuthaya" charset="-34"/>
              <a:cs typeface="Ayuthaya" charset="-34"/>
            </a:endParaRPr>
          </a:p>
        </p:txBody>
      </p:sp>
      <p:sp>
        <p:nvSpPr>
          <p:cNvPr id="29" name="TextBox 28"/>
          <p:cNvSpPr txBox="1"/>
          <p:nvPr/>
        </p:nvSpPr>
        <p:spPr>
          <a:xfrm>
            <a:off x="125163" y="231978"/>
            <a:ext cx="5140930" cy="477054"/>
          </a:xfrm>
          <a:prstGeom prst="rect">
            <a:avLst/>
          </a:prstGeom>
          <a:noFill/>
        </p:spPr>
        <p:txBody>
          <a:bodyPr wrap="square" rtlCol="0">
            <a:spAutoFit/>
          </a:bodyPr>
          <a:lstStyle/>
          <a:p>
            <a:r>
              <a:rPr lang="en-US" sz="2500" dirty="0">
                <a:solidFill>
                  <a:schemeClr val="bg2">
                    <a:lumMod val="50000"/>
                  </a:schemeClr>
                </a:solidFill>
                <a:latin typeface="Ayuthaya" charset="-34"/>
                <a:ea typeface="Ayuthaya" charset="-34"/>
                <a:cs typeface="Ayuthaya" charset="-34"/>
              </a:rPr>
              <a:t>Asterism Evaluations</a:t>
            </a:r>
          </a:p>
        </p:txBody>
      </p:sp>
      <p:sp>
        <p:nvSpPr>
          <p:cNvPr id="35" name="TextBox 34"/>
          <p:cNvSpPr txBox="1"/>
          <p:nvPr/>
        </p:nvSpPr>
        <p:spPr>
          <a:xfrm>
            <a:off x="746301" y="1236295"/>
            <a:ext cx="6577414" cy="338554"/>
          </a:xfrm>
          <a:prstGeom prst="rect">
            <a:avLst/>
          </a:prstGeom>
          <a:noFill/>
        </p:spPr>
        <p:txBody>
          <a:bodyPr wrap="none" rtlCol="0">
            <a:spAutoFit/>
          </a:bodyPr>
          <a:lstStyle>
            <a:defPPr>
              <a:defRPr lang="en-US"/>
            </a:defPPr>
            <a:lvl1pPr>
              <a:defRPr sz="1600">
                <a:solidFill>
                  <a:srgbClr val="008000"/>
                </a:solidFill>
                <a:latin typeface="Ayuthaya" charset="-34"/>
                <a:ea typeface="Ayuthaya" charset="-34"/>
                <a:cs typeface="Ayuthaya" charset="-34"/>
              </a:defRPr>
            </a:lvl1pPr>
          </a:lstStyle>
          <a:p>
            <a:r>
              <a:rPr lang="en-US" dirty="0"/>
              <a:t>Experiment 1: </a:t>
            </a:r>
            <a:r>
              <a:rPr lang="en-US" dirty="0">
                <a:solidFill>
                  <a:srgbClr val="637E93"/>
                </a:solidFill>
              </a:rPr>
              <a:t>Data from IRIS services (394 stations)</a:t>
            </a:r>
          </a:p>
        </p:txBody>
      </p:sp>
      <p:sp>
        <p:nvSpPr>
          <p:cNvPr id="14" name="TextBox 13"/>
          <p:cNvSpPr txBox="1"/>
          <p:nvPr/>
        </p:nvSpPr>
        <p:spPr>
          <a:xfrm>
            <a:off x="687188" y="3082028"/>
            <a:ext cx="7927796" cy="584776"/>
          </a:xfrm>
          <a:prstGeom prst="rect">
            <a:avLst/>
          </a:prstGeom>
          <a:noFill/>
        </p:spPr>
        <p:txBody>
          <a:bodyPr wrap="none" rtlCol="0">
            <a:spAutoFit/>
          </a:bodyPr>
          <a:lstStyle/>
          <a:p>
            <a:endParaRPr lang="en-US" sz="1600" dirty="0">
              <a:solidFill>
                <a:srgbClr val="008000"/>
              </a:solidFill>
              <a:latin typeface="Ayuthaya" charset="-34"/>
              <a:ea typeface="Ayuthaya" charset="-34"/>
              <a:cs typeface="Ayuthaya" charset="-34"/>
            </a:endParaRPr>
          </a:p>
          <a:p>
            <a:r>
              <a:rPr lang="en-US" sz="1600" dirty="0">
                <a:solidFill>
                  <a:srgbClr val="008000"/>
                </a:solidFill>
                <a:latin typeface="Ayuthaya" charset="-34"/>
                <a:ea typeface="Ayuthaya" charset="-34"/>
                <a:cs typeface="Ayuthaya" charset="-34"/>
              </a:rPr>
              <a:t>Experiment 2</a:t>
            </a:r>
            <a:r>
              <a:rPr lang="en-US" sz="1600" dirty="0">
                <a:solidFill>
                  <a:srgbClr val="637E93"/>
                </a:solidFill>
                <a:latin typeface="Ayuthaya" charset="-34"/>
                <a:ea typeface="Ayuthaya" charset="-34"/>
                <a:cs typeface="Ayuthaya" charset="-34"/>
              </a:rPr>
              <a:t>: Workflow for 3 days requesting data every 2 hours </a:t>
            </a:r>
          </a:p>
        </p:txBody>
      </p:sp>
      <p:sp>
        <p:nvSpPr>
          <p:cNvPr id="15" name="TextBox 14"/>
          <p:cNvSpPr txBox="1"/>
          <p:nvPr/>
        </p:nvSpPr>
        <p:spPr>
          <a:xfrm>
            <a:off x="746301" y="3860962"/>
            <a:ext cx="8980588" cy="1323439"/>
          </a:xfrm>
          <a:prstGeom prst="rect">
            <a:avLst/>
          </a:prstGeom>
          <a:noFill/>
        </p:spPr>
        <p:txBody>
          <a:bodyPr wrap="none" rtlCol="0">
            <a:spAutoFit/>
          </a:bodyPr>
          <a:lstStyle/>
          <a:p>
            <a:r>
              <a:rPr lang="en-US" sz="1600" dirty="0">
                <a:solidFill>
                  <a:srgbClr val="008000"/>
                </a:solidFill>
                <a:latin typeface="Ayuthaya" charset="-34"/>
                <a:ea typeface="Ayuthaya" charset="-34"/>
                <a:cs typeface="Ayuthaya" charset="-34"/>
              </a:rPr>
              <a:t>Scope</a:t>
            </a:r>
            <a:r>
              <a:rPr lang="en-US" sz="1600" dirty="0">
                <a:solidFill>
                  <a:srgbClr val="637E93"/>
                </a:solidFill>
                <a:latin typeface="Ayuthaya" charset="-34"/>
                <a:ea typeface="Ayuthaya" charset="-34"/>
                <a:cs typeface="Ayuthaya" charset="-34"/>
              </a:rPr>
              <a:t> of this work </a:t>
            </a:r>
          </a:p>
          <a:p>
            <a:r>
              <a:rPr lang="en-US" sz="1600" dirty="0">
                <a:solidFill>
                  <a:srgbClr val="637E93"/>
                </a:solidFill>
                <a:latin typeface="Ayuthaya" charset="-34"/>
                <a:ea typeface="Ayuthaya" charset="-34"/>
                <a:cs typeface="Ayuthaya" charset="-34"/>
              </a:rPr>
              <a:t>	 </a:t>
            </a:r>
          </a:p>
          <a:p>
            <a:r>
              <a:rPr lang="en-US" sz="1600" dirty="0">
                <a:solidFill>
                  <a:srgbClr val="637E93"/>
                </a:solidFill>
                <a:latin typeface="Ayuthaya" charset="-34"/>
                <a:ea typeface="Ayuthaya" charset="-34"/>
                <a:cs typeface="Ayuthaya" charset="-34"/>
              </a:rPr>
              <a:t>	</a:t>
            </a:r>
            <a:r>
              <a:rPr lang="en-US" sz="1600" dirty="0">
                <a:solidFill>
                  <a:srgbClr val="008000"/>
                </a:solidFill>
                <a:latin typeface="Ayuthaya" charset="-34"/>
                <a:ea typeface="Ayuthaya" charset="-34"/>
                <a:cs typeface="Ayuthaya" charset="-34"/>
              </a:rPr>
              <a:t>Executing </a:t>
            </a:r>
            <a:r>
              <a:rPr lang="en-US" sz="1600" dirty="0">
                <a:solidFill>
                  <a:srgbClr val="637E93"/>
                </a:solidFill>
                <a:latin typeface="Ayuthaya" charset="-34"/>
                <a:ea typeface="Ayuthaya" charset="-34"/>
                <a:cs typeface="Ayuthaya" charset="-34"/>
              </a:rPr>
              <a:t>&amp; </a:t>
            </a:r>
            <a:r>
              <a:rPr lang="en-US" sz="1600" dirty="0">
                <a:solidFill>
                  <a:srgbClr val="008000"/>
                </a:solidFill>
                <a:latin typeface="Ayuthaya" charset="-34"/>
                <a:ea typeface="Ayuthaya" charset="-34"/>
                <a:cs typeface="Ayuthaya" charset="-34"/>
              </a:rPr>
              <a:t>paralyzing</a:t>
            </a:r>
            <a:r>
              <a:rPr lang="en-US" sz="1600" dirty="0">
                <a:solidFill>
                  <a:srgbClr val="637E93"/>
                </a:solidFill>
                <a:latin typeface="Ayuthaya" charset="-34"/>
                <a:ea typeface="Ayuthaya" charset="-34"/>
                <a:cs typeface="Ayuthaya" charset="-34"/>
              </a:rPr>
              <a:t> </a:t>
            </a:r>
            <a:r>
              <a:rPr lang="en-US" sz="1600" dirty="0">
                <a:solidFill>
                  <a:srgbClr val="008000"/>
                </a:solidFill>
                <a:latin typeface="Ayuthaya" charset="-34"/>
                <a:ea typeface="Ayuthaya" charset="-34"/>
                <a:cs typeface="Ayuthaya" charset="-34"/>
              </a:rPr>
              <a:t>automatically</a:t>
            </a:r>
            <a:r>
              <a:rPr lang="en-US" sz="1600" dirty="0">
                <a:solidFill>
                  <a:srgbClr val="637E93"/>
                </a:solidFill>
                <a:latin typeface="Ayuthaya" charset="-34"/>
                <a:ea typeface="Ayuthaya" charset="-34"/>
                <a:cs typeface="Ayuthaya" charset="-34"/>
              </a:rPr>
              <a:t> data-intensive applications</a:t>
            </a:r>
          </a:p>
          <a:p>
            <a:r>
              <a:rPr lang="en-US" sz="1600" dirty="0">
                <a:solidFill>
                  <a:srgbClr val="637E93"/>
                </a:solidFill>
                <a:latin typeface="Ayuthaya" charset="-34"/>
                <a:ea typeface="Ayuthaya" charset="-34"/>
                <a:cs typeface="Ayuthaya" charset="-34"/>
              </a:rPr>
              <a:t>	</a:t>
            </a:r>
          </a:p>
          <a:p>
            <a:r>
              <a:rPr lang="en-US" sz="1600" dirty="0">
                <a:solidFill>
                  <a:srgbClr val="637E93"/>
                </a:solidFill>
                <a:latin typeface="Ayuthaya" charset="-34"/>
                <a:ea typeface="Ayuthaya" charset="-34"/>
                <a:cs typeface="Ayuthaya" charset="-34"/>
              </a:rPr>
              <a:t>	in </a:t>
            </a:r>
            <a:r>
              <a:rPr lang="en-US" sz="1600" dirty="0">
                <a:solidFill>
                  <a:srgbClr val="008000"/>
                </a:solidFill>
                <a:latin typeface="Ayuthaya" charset="-34"/>
                <a:ea typeface="Ayuthaya" charset="-34"/>
                <a:cs typeface="Ayuthaya" charset="-34"/>
              </a:rPr>
              <a:t>heterogeneous systems </a:t>
            </a:r>
            <a:r>
              <a:rPr lang="en-US" sz="1600" dirty="0">
                <a:solidFill>
                  <a:srgbClr val="637E93"/>
                </a:solidFill>
                <a:latin typeface="Ayuthaya" charset="-34"/>
                <a:ea typeface="Ayuthaya" charset="-34"/>
                <a:cs typeface="Ayuthaya" charset="-34"/>
              </a:rPr>
              <a:t>with </a:t>
            </a:r>
            <a:r>
              <a:rPr lang="en-US" sz="1600" dirty="0">
                <a:solidFill>
                  <a:srgbClr val="008000"/>
                </a:solidFill>
                <a:latin typeface="Ayuthaya" charset="-34"/>
                <a:ea typeface="Ayuthaya" charset="-34"/>
                <a:cs typeface="Ayuthaya" charset="-34"/>
              </a:rPr>
              <a:t>different</a:t>
            </a:r>
            <a:r>
              <a:rPr lang="en-US" sz="1600" dirty="0">
                <a:solidFill>
                  <a:srgbClr val="637E93"/>
                </a:solidFill>
                <a:latin typeface="Ayuthaya" charset="-34"/>
                <a:ea typeface="Ayuthaya" charset="-34"/>
                <a:cs typeface="Ayuthaya" charset="-34"/>
              </a:rPr>
              <a:t> </a:t>
            </a:r>
            <a:r>
              <a:rPr lang="en-US" sz="1600" dirty="0">
                <a:solidFill>
                  <a:srgbClr val="008000"/>
                </a:solidFill>
                <a:latin typeface="Ayuthaya" charset="-34"/>
                <a:ea typeface="Ayuthaya" charset="-34"/>
                <a:cs typeface="Ayuthaya" charset="-34"/>
              </a:rPr>
              <a:t>enactment engines</a:t>
            </a:r>
          </a:p>
        </p:txBody>
      </p:sp>
      <p:sp>
        <p:nvSpPr>
          <p:cNvPr id="16" name="TextBox 15"/>
          <p:cNvSpPr txBox="1"/>
          <p:nvPr/>
        </p:nvSpPr>
        <p:spPr>
          <a:xfrm>
            <a:off x="746301" y="5638966"/>
            <a:ext cx="10357153" cy="830997"/>
          </a:xfrm>
          <a:prstGeom prst="rect">
            <a:avLst/>
          </a:prstGeom>
          <a:noFill/>
        </p:spPr>
        <p:txBody>
          <a:bodyPr wrap="square" rtlCol="0">
            <a:spAutoFit/>
          </a:bodyPr>
          <a:lstStyle/>
          <a:p>
            <a:r>
              <a:rPr lang="en-US" sz="1600" dirty="0">
                <a:solidFill>
                  <a:srgbClr val="637E93"/>
                </a:solidFill>
                <a:latin typeface="Ayuthaya" charset="-34"/>
                <a:ea typeface="Ayuthaya" charset="-34"/>
                <a:cs typeface="Ayuthaya" charset="-34"/>
              </a:rPr>
              <a:t>Maximizing </a:t>
            </a:r>
            <a:r>
              <a:rPr lang="en-US" sz="1600" dirty="0">
                <a:solidFill>
                  <a:srgbClr val="008000"/>
                </a:solidFill>
                <a:latin typeface="Ayuthaya" charset="-34"/>
                <a:ea typeface="Ayuthaya" charset="-34"/>
                <a:cs typeface="Ayuthaya" charset="-34"/>
              </a:rPr>
              <a:t>performance</a:t>
            </a:r>
          </a:p>
          <a:p>
            <a:r>
              <a:rPr lang="en-US" sz="1600" dirty="0">
                <a:solidFill>
                  <a:srgbClr val="637E93"/>
                </a:solidFill>
                <a:latin typeface="Ayuthaya" charset="-34"/>
                <a:ea typeface="Ayuthaya" charset="-34"/>
                <a:cs typeface="Ayuthaya" charset="-34"/>
              </a:rPr>
              <a:t>	- both phases in the MPI cluster</a:t>
            </a:r>
          </a:p>
          <a:p>
            <a:r>
              <a:rPr lang="en-US" sz="1600" dirty="0">
                <a:solidFill>
                  <a:srgbClr val="637E93"/>
                </a:solidFill>
                <a:latin typeface="Ayuthaya" charset="-34"/>
                <a:ea typeface="Ayuthaya" charset="-34"/>
                <a:cs typeface="Ayuthaya" charset="-34"/>
              </a:rPr>
              <a:t>	- increasing the number of Storm Supervisors</a:t>
            </a:r>
          </a:p>
        </p:txBody>
      </p:sp>
      <p:sp>
        <p:nvSpPr>
          <p:cNvPr id="24" name="TextBox 23"/>
          <p:cNvSpPr txBox="1"/>
          <p:nvPr/>
        </p:nvSpPr>
        <p:spPr>
          <a:xfrm>
            <a:off x="4835853" y="2016923"/>
            <a:ext cx="4409747" cy="892552"/>
          </a:xfrm>
          <a:prstGeom prst="rect">
            <a:avLst/>
          </a:prstGeom>
          <a:noFill/>
        </p:spPr>
        <p:txBody>
          <a:bodyPr wrap="square" rtlCol="0">
            <a:spAutoFit/>
          </a:bodyPr>
          <a:lstStyle/>
          <a:p>
            <a:r>
              <a:rPr lang="en-US" sz="2000" u="sng" dirty="0">
                <a:solidFill>
                  <a:srgbClr val="008000"/>
                </a:solidFill>
                <a:latin typeface="Ayuthaya" charset="-34"/>
                <a:ea typeface="Ayuthaya" charset="-34"/>
                <a:cs typeface="Ayuthaya" charset="-34"/>
              </a:rPr>
              <a:t>Data size</a:t>
            </a:r>
            <a:endParaRPr lang="en-US" sz="1600" u="sng" dirty="0">
              <a:solidFill>
                <a:srgbClr val="008000"/>
              </a:solidFill>
              <a:latin typeface="Ayuthaya" charset="-34"/>
              <a:ea typeface="Ayuthaya" charset="-34"/>
              <a:cs typeface="Ayuthaya" charset="-34"/>
            </a:endParaRPr>
          </a:p>
          <a:p>
            <a:r>
              <a:rPr lang="en-US" sz="1600" dirty="0">
                <a:solidFill>
                  <a:srgbClr val="637E93"/>
                </a:solidFill>
                <a:latin typeface="Ayuthaya" charset="-34"/>
                <a:ea typeface="Ayuthaya" charset="-34"/>
                <a:cs typeface="Ayuthaya" charset="-34"/>
              </a:rPr>
              <a:t>Input data 150MB</a:t>
            </a:r>
          </a:p>
          <a:p>
            <a:r>
              <a:rPr lang="en-US" sz="1600" dirty="0">
                <a:solidFill>
                  <a:srgbClr val="637E93"/>
                </a:solidFill>
                <a:latin typeface="Ayuthaya" charset="-34"/>
                <a:ea typeface="Ayuthaya" charset="-34"/>
                <a:cs typeface="Ayuthaya" charset="-34"/>
              </a:rPr>
              <a:t>Output data 39GB</a:t>
            </a:r>
          </a:p>
        </p:txBody>
      </p:sp>
      <p:pic>
        <p:nvPicPr>
          <p:cNvPr id="3" name="Picture 2"/>
          <p:cNvPicPr>
            <a:picLocks noChangeAspect="1"/>
          </p:cNvPicPr>
          <p:nvPr/>
        </p:nvPicPr>
        <p:blipFill>
          <a:blip r:embed="rId3"/>
          <a:stretch>
            <a:fillRect/>
          </a:stretch>
        </p:blipFill>
        <p:spPr>
          <a:xfrm>
            <a:off x="8331200" y="621451"/>
            <a:ext cx="3860800" cy="2413000"/>
          </a:xfrm>
          <a:prstGeom prst="rect">
            <a:avLst/>
          </a:prstGeom>
        </p:spPr>
      </p:pic>
      <p:pic>
        <p:nvPicPr>
          <p:cNvPr id="11" name="Picture 2" descr="Image result for epcc">
            <a:extLst>
              <a:ext uri="{FF2B5EF4-FFF2-40B4-BE49-F238E27FC236}">
                <a16:creationId xmlns:a16="http://schemas.microsoft.com/office/drawing/2014/main" id="{183E7FA1-7098-464D-B32A-D642C802D5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EDEB7B7C-F383-6545-9DF0-3026D5AAB3F2}"/>
              </a:ext>
            </a:extLst>
          </p:cNvPr>
          <p:cNvSpPr/>
          <p:nvPr/>
        </p:nvSpPr>
        <p:spPr>
          <a:xfrm flipV="1">
            <a:off x="262801" y="714613"/>
            <a:ext cx="8068399"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21C4169-CE8B-6A4C-9CFC-5FAED427A1ED}"/>
              </a:ext>
            </a:extLst>
          </p:cNvPr>
          <p:cNvSpPr/>
          <p:nvPr/>
        </p:nvSpPr>
        <p:spPr>
          <a:xfrm>
            <a:off x="10729450" y="3763879"/>
            <a:ext cx="1176602" cy="13582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NSF-</a:t>
            </a:r>
            <a:r>
              <a:rPr lang="en-US" dirty="0" err="1">
                <a:solidFill>
                  <a:schemeClr val="bg1">
                    <a:lumMod val="50000"/>
                  </a:schemeClr>
                </a:solidFill>
              </a:rPr>
              <a:t>Chamelon</a:t>
            </a:r>
            <a:r>
              <a:rPr lang="en-US" dirty="0">
                <a:solidFill>
                  <a:schemeClr val="bg1">
                    <a:lumMod val="50000"/>
                  </a:schemeClr>
                </a:solidFill>
              </a:rPr>
              <a:t> cloud</a:t>
            </a:r>
          </a:p>
          <a:p>
            <a:pPr algn="ctr"/>
            <a:r>
              <a:rPr lang="en-US" dirty="0">
                <a:solidFill>
                  <a:schemeClr val="bg1">
                    <a:lumMod val="50000"/>
                  </a:schemeClr>
                </a:solidFill>
              </a:rPr>
              <a:t>1 node – 40 cores </a:t>
            </a:r>
          </a:p>
        </p:txBody>
      </p:sp>
    </p:spTree>
    <p:extLst>
      <p:ext uri="{BB962C8B-B14F-4D97-AF65-F5344CB8AC3E}">
        <p14:creationId xmlns:p14="http://schemas.microsoft.com/office/powerpoint/2010/main" val="8977578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001" y="50800"/>
            <a:ext cx="9185474" cy="1144926"/>
          </a:xfrm>
        </p:spPr>
        <p:txBody>
          <a:bodyPr>
            <a:normAutofit/>
          </a:bodyPr>
          <a:lstStyle/>
          <a:p>
            <a:pPr algn="l"/>
            <a:r>
              <a:rPr lang="en-US" sz="2500" dirty="0">
                <a:solidFill>
                  <a:schemeClr val="bg2">
                    <a:lumMod val="50000"/>
                  </a:schemeClr>
                </a:solidFill>
                <a:latin typeface="Ayuthaya" charset="-34"/>
                <a:ea typeface="Ayuthaya" charset="-34"/>
                <a:cs typeface="Ayuthaya" charset="-34"/>
              </a:rPr>
              <a:t>dispel4py Performance Evaluations</a:t>
            </a:r>
          </a:p>
        </p:txBody>
      </p:sp>
      <p:graphicFrame>
        <p:nvGraphicFramePr>
          <p:cNvPr id="7" name="Table 6"/>
          <p:cNvGraphicFramePr>
            <a:graphicFrameLocks noGrp="1"/>
          </p:cNvGraphicFramePr>
          <p:nvPr>
            <p:extLst>
              <p:ext uri="{D42A27DB-BD31-4B8C-83A1-F6EECF244321}">
                <p14:modId xmlns:p14="http://schemas.microsoft.com/office/powerpoint/2010/main" val="3506422126"/>
              </p:ext>
            </p:extLst>
          </p:nvPr>
        </p:nvGraphicFramePr>
        <p:xfrm>
          <a:off x="543632" y="1556068"/>
          <a:ext cx="8606211" cy="4269798"/>
        </p:xfrm>
        <a:graphic>
          <a:graphicData uri="http://schemas.openxmlformats.org/drawingml/2006/table">
            <a:tbl>
              <a:tblPr firstRow="1" bandRow="1">
                <a:tableStyleId>{21E4AEA4-8DFA-4A89-87EB-49C32662AFE0}</a:tableStyleId>
              </a:tblPr>
              <a:tblGrid>
                <a:gridCol w="1721242">
                  <a:extLst>
                    <a:ext uri="{9D8B030D-6E8A-4147-A177-3AD203B41FA5}">
                      <a16:colId xmlns:a16="http://schemas.microsoft.com/office/drawing/2014/main" val="20000"/>
                    </a:ext>
                  </a:extLst>
                </a:gridCol>
                <a:gridCol w="1721242">
                  <a:extLst>
                    <a:ext uri="{9D8B030D-6E8A-4147-A177-3AD203B41FA5}">
                      <a16:colId xmlns:a16="http://schemas.microsoft.com/office/drawing/2014/main" val="20001"/>
                    </a:ext>
                  </a:extLst>
                </a:gridCol>
                <a:gridCol w="1506087">
                  <a:extLst>
                    <a:ext uri="{9D8B030D-6E8A-4147-A177-3AD203B41FA5}">
                      <a16:colId xmlns:a16="http://schemas.microsoft.com/office/drawing/2014/main" val="20002"/>
                    </a:ext>
                  </a:extLst>
                </a:gridCol>
                <a:gridCol w="1936398">
                  <a:extLst>
                    <a:ext uri="{9D8B030D-6E8A-4147-A177-3AD203B41FA5}">
                      <a16:colId xmlns:a16="http://schemas.microsoft.com/office/drawing/2014/main" val="20003"/>
                    </a:ext>
                  </a:extLst>
                </a:gridCol>
                <a:gridCol w="1721242">
                  <a:extLst>
                    <a:ext uri="{9D8B030D-6E8A-4147-A177-3AD203B41FA5}">
                      <a16:colId xmlns:a16="http://schemas.microsoft.com/office/drawing/2014/main" val="20004"/>
                    </a:ext>
                  </a:extLst>
                </a:gridCol>
              </a:tblGrid>
              <a:tr h="648653">
                <a:tc>
                  <a:txBody>
                    <a:bodyPr/>
                    <a:lstStyle/>
                    <a:p>
                      <a:r>
                        <a:rPr lang="en-US" sz="1800" dirty="0"/>
                        <a:t>Computing</a:t>
                      </a:r>
                    </a:p>
                    <a:p>
                      <a:r>
                        <a:rPr lang="en-US" sz="1800" dirty="0"/>
                        <a:t>Resources</a:t>
                      </a:r>
                    </a:p>
                  </a:txBody>
                  <a:tcPr/>
                </a:tc>
                <a:tc>
                  <a:txBody>
                    <a:bodyPr/>
                    <a:lstStyle/>
                    <a:p>
                      <a:r>
                        <a:rPr lang="en-US" sz="1800" dirty="0" err="1"/>
                        <a:t>Terracorrelator</a:t>
                      </a:r>
                      <a:endParaRPr lang="en-US" sz="1800" dirty="0"/>
                    </a:p>
                  </a:txBody>
                  <a:tcPr/>
                </a:tc>
                <a:tc>
                  <a:txBody>
                    <a:bodyPr/>
                    <a:lstStyle/>
                    <a:p>
                      <a:r>
                        <a:rPr lang="en-US" sz="1800" dirty="0" err="1"/>
                        <a:t>SuperMuc</a:t>
                      </a:r>
                      <a:endParaRPr lang="en-US" sz="1800" dirty="0"/>
                    </a:p>
                  </a:txBody>
                  <a:tcPr/>
                </a:tc>
                <a:tc>
                  <a:txBody>
                    <a:bodyPr/>
                    <a:lstStyle/>
                    <a:p>
                      <a:r>
                        <a:rPr lang="en-US" sz="1800" dirty="0"/>
                        <a:t>Amazon EC2</a:t>
                      </a:r>
                    </a:p>
                  </a:txBody>
                  <a:tcPr/>
                </a:tc>
                <a:tc>
                  <a:txBody>
                    <a:bodyPr/>
                    <a:lstStyle/>
                    <a:p>
                      <a:r>
                        <a:rPr lang="en-US" sz="1800" dirty="0"/>
                        <a:t>EDIM1</a:t>
                      </a:r>
                    </a:p>
                  </a:txBody>
                  <a:tcPr/>
                </a:tc>
                <a:extLst>
                  <a:ext uri="{0D108BD9-81ED-4DB2-BD59-A6C34878D82A}">
                    <a16:rowId xmlns:a16="http://schemas.microsoft.com/office/drawing/2014/main" val="10000"/>
                  </a:ext>
                </a:extLst>
              </a:tr>
              <a:tr h="628479">
                <a:tc>
                  <a:txBody>
                    <a:bodyPr/>
                    <a:lstStyle/>
                    <a:p>
                      <a:r>
                        <a:rPr lang="en-US" sz="1800" dirty="0"/>
                        <a:t>Type</a:t>
                      </a:r>
                    </a:p>
                  </a:txBody>
                  <a:tcPr/>
                </a:tc>
                <a:tc>
                  <a:txBody>
                    <a:bodyPr/>
                    <a:lstStyle/>
                    <a:p>
                      <a:r>
                        <a:rPr lang="en-US" sz="1800" dirty="0"/>
                        <a:t>Shared-memory</a:t>
                      </a:r>
                      <a:endParaRPr lang="en-US" sz="1800" b="1" dirty="0"/>
                    </a:p>
                  </a:txBody>
                  <a:tcPr/>
                </a:tc>
                <a:tc>
                  <a:txBody>
                    <a:bodyPr/>
                    <a:lstStyle/>
                    <a:p>
                      <a:r>
                        <a:rPr lang="en-US" sz="1800" dirty="0"/>
                        <a:t>Cluster</a:t>
                      </a:r>
                      <a:endParaRPr lang="en-US" sz="1800" b="1" dirty="0"/>
                    </a:p>
                  </a:txBody>
                  <a:tcPr/>
                </a:tc>
                <a:tc>
                  <a:txBody>
                    <a:bodyPr/>
                    <a:lstStyle/>
                    <a:p>
                      <a:r>
                        <a:rPr lang="en-US" sz="1800" dirty="0"/>
                        <a:t>Cloud</a:t>
                      </a:r>
                      <a:endParaRPr lang="en-US" sz="1800" b="1" dirty="0"/>
                    </a:p>
                  </a:txBody>
                  <a:tcPr/>
                </a:tc>
                <a:tc>
                  <a:txBody>
                    <a:bodyPr/>
                    <a:lstStyle/>
                    <a:p>
                      <a:r>
                        <a:rPr lang="en-US" sz="1800" dirty="0"/>
                        <a:t>Cloud</a:t>
                      </a:r>
                      <a:endParaRPr lang="en-US" sz="1800" b="1" dirty="0"/>
                    </a:p>
                  </a:txBody>
                  <a:tcPr/>
                </a:tc>
                <a:extLst>
                  <a:ext uri="{0D108BD9-81ED-4DB2-BD59-A6C34878D82A}">
                    <a16:rowId xmlns:a16="http://schemas.microsoft.com/office/drawing/2014/main" val="10001"/>
                  </a:ext>
                </a:extLst>
              </a:tr>
              <a:tr h="648653">
                <a:tc>
                  <a:txBody>
                    <a:bodyPr/>
                    <a:lstStyle/>
                    <a:p>
                      <a:r>
                        <a:rPr lang="en-US" sz="1800" dirty="0"/>
                        <a:t>Enactment Systems</a:t>
                      </a:r>
                    </a:p>
                  </a:txBody>
                  <a:tcPr/>
                </a:tc>
                <a:tc>
                  <a:txBody>
                    <a:bodyPr/>
                    <a:lstStyle/>
                    <a:p>
                      <a:r>
                        <a:rPr lang="en-US" sz="1800" dirty="0"/>
                        <a:t>MPI,</a:t>
                      </a:r>
                      <a:r>
                        <a:rPr lang="en-US" sz="1800" baseline="0" dirty="0"/>
                        <a:t> multi</a:t>
                      </a:r>
                      <a:endParaRPr lang="en-US" sz="1800" dirty="0"/>
                    </a:p>
                  </a:txBody>
                  <a:tcPr/>
                </a:tc>
                <a:tc>
                  <a:txBody>
                    <a:bodyPr/>
                    <a:lstStyle/>
                    <a:p>
                      <a:r>
                        <a:rPr lang="en-US" sz="1800" dirty="0"/>
                        <a:t>MPI, multi</a:t>
                      </a:r>
                    </a:p>
                  </a:txBody>
                  <a:tcPr/>
                </a:tc>
                <a:tc>
                  <a:txBody>
                    <a:bodyPr/>
                    <a:lstStyle/>
                    <a:p>
                      <a:r>
                        <a:rPr lang="en-US" sz="1800" dirty="0"/>
                        <a:t>MPI, Storm,</a:t>
                      </a:r>
                      <a:r>
                        <a:rPr lang="en-US" sz="1800" baseline="0" dirty="0"/>
                        <a:t> multi</a:t>
                      </a:r>
                      <a:endParaRPr lang="en-US" sz="1800" dirty="0"/>
                    </a:p>
                  </a:txBody>
                  <a:tcPr/>
                </a:tc>
                <a:tc>
                  <a:txBody>
                    <a:bodyPr/>
                    <a:lstStyle/>
                    <a:p>
                      <a:r>
                        <a:rPr lang="en-US" sz="1800" dirty="0"/>
                        <a:t>MPI, Storm, multi</a:t>
                      </a:r>
                    </a:p>
                  </a:txBody>
                  <a:tcPr/>
                </a:tc>
                <a:extLst>
                  <a:ext uri="{0D108BD9-81ED-4DB2-BD59-A6C34878D82A}">
                    <a16:rowId xmlns:a16="http://schemas.microsoft.com/office/drawing/2014/main" val="10002"/>
                  </a:ext>
                </a:extLst>
              </a:tr>
              <a:tr h="579551">
                <a:tc>
                  <a:txBody>
                    <a:bodyPr/>
                    <a:lstStyle/>
                    <a:p>
                      <a:r>
                        <a:rPr lang="en-US" sz="1800" dirty="0"/>
                        <a:t>Nodes</a:t>
                      </a:r>
                    </a:p>
                  </a:txBody>
                  <a:tcPr/>
                </a:tc>
                <a:tc>
                  <a:txBody>
                    <a:bodyPr/>
                    <a:lstStyle/>
                    <a:p>
                      <a:r>
                        <a:rPr lang="en-US" sz="1800" dirty="0"/>
                        <a:t>1</a:t>
                      </a:r>
                    </a:p>
                  </a:txBody>
                  <a:tcPr/>
                </a:tc>
                <a:tc>
                  <a:txBody>
                    <a:bodyPr/>
                    <a:lstStyle/>
                    <a:p>
                      <a:r>
                        <a:rPr lang="en-US" sz="1800" dirty="0"/>
                        <a:t>16</a:t>
                      </a:r>
                    </a:p>
                  </a:txBody>
                  <a:tcPr/>
                </a:tc>
                <a:tc>
                  <a:txBody>
                    <a:bodyPr/>
                    <a:lstStyle/>
                    <a:p>
                      <a:r>
                        <a:rPr lang="en-US" sz="1800" dirty="0"/>
                        <a:t>18</a:t>
                      </a:r>
                    </a:p>
                  </a:txBody>
                  <a:tcPr/>
                </a:tc>
                <a:tc>
                  <a:txBody>
                    <a:bodyPr/>
                    <a:lstStyle/>
                    <a:p>
                      <a:r>
                        <a:rPr lang="en-US" sz="1800" dirty="0"/>
                        <a:t>14</a:t>
                      </a:r>
                    </a:p>
                  </a:txBody>
                  <a:tcPr/>
                </a:tc>
                <a:extLst>
                  <a:ext uri="{0D108BD9-81ED-4DB2-BD59-A6C34878D82A}">
                    <a16:rowId xmlns:a16="http://schemas.microsoft.com/office/drawing/2014/main" val="10003"/>
                  </a:ext>
                </a:extLst>
              </a:tr>
              <a:tr h="605360">
                <a:tc>
                  <a:txBody>
                    <a:bodyPr/>
                    <a:lstStyle/>
                    <a:p>
                      <a:r>
                        <a:rPr lang="en-US" sz="1800" dirty="0"/>
                        <a:t>Cores per</a:t>
                      </a:r>
                      <a:r>
                        <a:rPr lang="en-US" sz="1800" baseline="0" dirty="0"/>
                        <a:t> Node</a:t>
                      </a:r>
                      <a:endParaRPr lang="en-US" sz="1800" dirty="0"/>
                    </a:p>
                  </a:txBody>
                  <a:tcPr/>
                </a:tc>
                <a:tc>
                  <a:txBody>
                    <a:bodyPr/>
                    <a:lstStyle/>
                    <a:p>
                      <a:r>
                        <a:rPr lang="en-US" sz="1800" dirty="0"/>
                        <a:t>32</a:t>
                      </a:r>
                    </a:p>
                  </a:txBody>
                  <a:tcPr/>
                </a:tc>
                <a:tc>
                  <a:txBody>
                    <a:bodyPr/>
                    <a:lstStyle/>
                    <a:p>
                      <a:r>
                        <a:rPr lang="en-US" sz="1800" dirty="0"/>
                        <a:t>16</a:t>
                      </a:r>
                    </a:p>
                  </a:txBody>
                  <a:tcPr/>
                </a:tc>
                <a:tc>
                  <a:txBody>
                    <a:bodyPr/>
                    <a:lstStyle/>
                    <a:p>
                      <a:r>
                        <a:rPr lang="en-US" sz="1800" dirty="0"/>
                        <a:t>2</a:t>
                      </a:r>
                    </a:p>
                  </a:txBody>
                  <a:tcPr/>
                </a:tc>
                <a:tc>
                  <a:txBody>
                    <a:bodyPr/>
                    <a:lstStyle/>
                    <a:p>
                      <a:r>
                        <a:rPr lang="en-US" sz="1800" dirty="0"/>
                        <a:t>4</a:t>
                      </a:r>
                    </a:p>
                  </a:txBody>
                  <a:tcPr/>
                </a:tc>
                <a:extLst>
                  <a:ext uri="{0D108BD9-81ED-4DB2-BD59-A6C34878D82A}">
                    <a16:rowId xmlns:a16="http://schemas.microsoft.com/office/drawing/2014/main" val="10004"/>
                  </a:ext>
                </a:extLst>
              </a:tr>
              <a:tr h="579551">
                <a:tc>
                  <a:txBody>
                    <a:bodyPr/>
                    <a:lstStyle/>
                    <a:p>
                      <a:r>
                        <a:rPr lang="en-US" sz="1800" dirty="0"/>
                        <a:t>Total</a:t>
                      </a:r>
                      <a:r>
                        <a:rPr lang="en-US" sz="1800" baseline="0" dirty="0"/>
                        <a:t> Cores</a:t>
                      </a:r>
                      <a:endParaRPr lang="en-US" sz="1800" dirty="0"/>
                    </a:p>
                  </a:txBody>
                  <a:tcPr/>
                </a:tc>
                <a:tc>
                  <a:txBody>
                    <a:bodyPr/>
                    <a:lstStyle/>
                    <a:p>
                      <a:r>
                        <a:rPr lang="en-US" sz="1800" dirty="0"/>
                        <a:t>32</a:t>
                      </a:r>
                      <a:endParaRPr lang="en-US" sz="1800" b="1" dirty="0"/>
                    </a:p>
                  </a:txBody>
                  <a:tcPr/>
                </a:tc>
                <a:tc>
                  <a:txBody>
                    <a:bodyPr/>
                    <a:lstStyle/>
                    <a:p>
                      <a:r>
                        <a:rPr lang="en-US" sz="1800" dirty="0"/>
                        <a:t>256</a:t>
                      </a:r>
                      <a:endParaRPr lang="en-US" sz="1800" b="1" dirty="0"/>
                    </a:p>
                  </a:txBody>
                  <a:tcPr/>
                </a:tc>
                <a:tc>
                  <a:txBody>
                    <a:bodyPr/>
                    <a:lstStyle/>
                    <a:p>
                      <a:r>
                        <a:rPr lang="en-US" sz="1800" dirty="0"/>
                        <a:t>36</a:t>
                      </a:r>
                      <a:endParaRPr lang="en-US" sz="1800" b="1" dirty="0"/>
                    </a:p>
                  </a:txBody>
                  <a:tcPr/>
                </a:tc>
                <a:tc>
                  <a:txBody>
                    <a:bodyPr/>
                    <a:lstStyle/>
                    <a:p>
                      <a:r>
                        <a:rPr lang="en-US" sz="1800" dirty="0"/>
                        <a:t>14</a:t>
                      </a:r>
                      <a:endParaRPr lang="en-US" sz="1800" b="1" dirty="0"/>
                    </a:p>
                  </a:txBody>
                  <a:tcPr/>
                </a:tc>
                <a:extLst>
                  <a:ext uri="{0D108BD9-81ED-4DB2-BD59-A6C34878D82A}">
                    <a16:rowId xmlns:a16="http://schemas.microsoft.com/office/drawing/2014/main" val="10005"/>
                  </a:ext>
                </a:extLst>
              </a:tr>
              <a:tr h="579551">
                <a:tc>
                  <a:txBody>
                    <a:bodyPr/>
                    <a:lstStyle/>
                    <a:p>
                      <a:r>
                        <a:rPr lang="en-US" sz="1800" dirty="0"/>
                        <a:t>Memory</a:t>
                      </a:r>
                    </a:p>
                  </a:txBody>
                  <a:tcPr/>
                </a:tc>
                <a:tc>
                  <a:txBody>
                    <a:bodyPr/>
                    <a:lstStyle/>
                    <a:p>
                      <a:r>
                        <a:rPr lang="en-US" sz="1800" dirty="0"/>
                        <a:t>2TB</a:t>
                      </a:r>
                    </a:p>
                  </a:txBody>
                  <a:tcPr/>
                </a:tc>
                <a:tc>
                  <a:txBody>
                    <a:bodyPr/>
                    <a:lstStyle/>
                    <a:p>
                      <a:r>
                        <a:rPr lang="en-US" sz="1800" dirty="0"/>
                        <a:t>32GB</a:t>
                      </a:r>
                    </a:p>
                  </a:txBody>
                  <a:tcPr/>
                </a:tc>
                <a:tc>
                  <a:txBody>
                    <a:bodyPr/>
                    <a:lstStyle/>
                    <a:p>
                      <a:r>
                        <a:rPr lang="en-US" sz="1800" dirty="0"/>
                        <a:t>4GB</a:t>
                      </a:r>
                    </a:p>
                  </a:txBody>
                  <a:tcPr/>
                </a:tc>
                <a:tc>
                  <a:txBody>
                    <a:bodyPr/>
                    <a:lstStyle/>
                    <a:p>
                      <a:r>
                        <a:rPr lang="en-US" sz="1800" dirty="0"/>
                        <a:t>3GB</a:t>
                      </a:r>
                    </a:p>
                  </a:txBody>
                  <a:tcPr/>
                </a:tc>
                <a:extLst>
                  <a:ext uri="{0D108BD9-81ED-4DB2-BD59-A6C34878D82A}">
                    <a16:rowId xmlns:a16="http://schemas.microsoft.com/office/drawing/2014/main" val="10006"/>
                  </a:ext>
                </a:extLst>
              </a:tr>
            </a:tbl>
          </a:graphicData>
        </a:graphic>
      </p:graphicFrame>
      <p:sp>
        <p:nvSpPr>
          <p:cNvPr id="4" name="Rectangle 3">
            <a:extLst>
              <a:ext uri="{FF2B5EF4-FFF2-40B4-BE49-F238E27FC236}">
                <a16:creationId xmlns:a16="http://schemas.microsoft.com/office/drawing/2014/main" id="{3AB2604A-80BC-1141-86CF-BE1BB2C1E622}"/>
              </a:ext>
            </a:extLst>
          </p:cNvPr>
          <p:cNvSpPr/>
          <p:nvPr/>
        </p:nvSpPr>
        <p:spPr>
          <a:xfrm flipV="1">
            <a:off x="381001" y="907060"/>
            <a:ext cx="8068399"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57DB08E-AE2F-6B45-8B69-C3064558748F}"/>
              </a:ext>
            </a:extLst>
          </p:cNvPr>
          <p:cNvPicPr>
            <a:picLocks noChangeAspect="1"/>
          </p:cNvPicPr>
          <p:nvPr/>
        </p:nvPicPr>
        <p:blipFill>
          <a:blip r:embed="rId3"/>
          <a:stretch>
            <a:fillRect/>
          </a:stretch>
        </p:blipFill>
        <p:spPr>
          <a:xfrm>
            <a:off x="10093295" y="0"/>
            <a:ext cx="2098705" cy="1185333"/>
          </a:xfrm>
          <a:prstGeom prst="rect">
            <a:avLst/>
          </a:prstGeom>
        </p:spPr>
      </p:pic>
      <p:pic>
        <p:nvPicPr>
          <p:cNvPr id="6" name="Picture 2" descr="Image result for epcc">
            <a:extLst>
              <a:ext uri="{FF2B5EF4-FFF2-40B4-BE49-F238E27FC236}">
                <a16:creationId xmlns:a16="http://schemas.microsoft.com/office/drawing/2014/main" id="{85945383-76C3-7F40-A1AB-19DF0537F7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F49918D-B91C-E648-849D-D0335AEF44D1}"/>
              </a:ext>
            </a:extLst>
          </p:cNvPr>
          <p:cNvSpPr txBox="1"/>
          <p:nvPr/>
        </p:nvSpPr>
        <p:spPr>
          <a:xfrm>
            <a:off x="9209132" y="1468407"/>
            <a:ext cx="2895344" cy="584775"/>
          </a:xfrm>
          <a:prstGeom prst="rect">
            <a:avLst/>
          </a:prstGeom>
          <a:noFill/>
        </p:spPr>
        <p:txBody>
          <a:bodyPr wrap="none" rtlCol="0">
            <a:spAutoFit/>
          </a:bodyPr>
          <a:lstStyle/>
          <a:p>
            <a:r>
              <a:rPr lang="en-US" sz="1600" dirty="0">
                <a:solidFill>
                  <a:srgbClr val="637E93"/>
                </a:solidFill>
                <a:latin typeface="Ayuthaya" charset="-34"/>
                <a:ea typeface="Ayuthaya" charset="-34"/>
                <a:cs typeface="Ayuthaya" charset="-34"/>
              </a:rPr>
              <a:t>Processor and Network </a:t>
            </a:r>
          </a:p>
          <a:p>
            <a:r>
              <a:rPr lang="en-US" sz="1600" dirty="0">
                <a:solidFill>
                  <a:srgbClr val="637E93"/>
                </a:solidFill>
                <a:latin typeface="Ayuthaya" charset="-34"/>
                <a:ea typeface="Ayuthaya" charset="-34"/>
                <a:cs typeface="Ayuthaya" charset="-34"/>
              </a:rPr>
              <a:t>Speed are the lowest </a:t>
            </a:r>
          </a:p>
        </p:txBody>
      </p:sp>
      <p:pic>
        <p:nvPicPr>
          <p:cNvPr id="8" name="Picture 2" descr="http://www.marketingfortravelexperts.com/wp-content/uploads/2014/05/black-right-arrow.png">
            <a:extLst>
              <a:ext uri="{FF2B5EF4-FFF2-40B4-BE49-F238E27FC236}">
                <a16:creationId xmlns:a16="http://schemas.microsoft.com/office/drawing/2014/main" id="{F3E5349C-3EAA-8544-A9E7-8B43DEFF5F5F}"/>
              </a:ext>
            </a:extLst>
          </p:cNvPr>
          <p:cNvPicPr>
            <a:picLocks noChangeAspect="1" noChangeArrowheads="1"/>
          </p:cNvPicPr>
          <p:nvPr/>
        </p:nvPicPr>
        <p:blipFill>
          <a:blip r:embed="rId5">
            <a:duotone>
              <a:schemeClr val="accent5">
                <a:shade val="45000"/>
                <a:satMod val="135000"/>
              </a:schemeClr>
              <a:prstClr val="white"/>
            </a:duotone>
            <a:alphaModFix amt="70000"/>
            <a:extLst>
              <a:ext uri="{28A0092B-C50C-407E-A947-70E740481C1C}">
                <a14:useLocalDpi xmlns:a14="http://schemas.microsoft.com/office/drawing/2010/main"/>
              </a:ext>
            </a:extLst>
          </a:blip>
          <a:srcRect/>
          <a:stretch>
            <a:fillRect/>
          </a:stretch>
        </p:blipFill>
        <p:spPr bwMode="auto">
          <a:xfrm rot="19376234" flipH="1">
            <a:off x="8771754" y="2203715"/>
            <a:ext cx="756176" cy="36740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7875368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081649288"/>
              </p:ext>
            </p:extLst>
          </p:nvPr>
        </p:nvGraphicFramePr>
        <p:xfrm>
          <a:off x="4547822" y="3617910"/>
          <a:ext cx="6629380" cy="2294573"/>
        </p:xfrm>
        <a:graphic>
          <a:graphicData uri="http://schemas.openxmlformats.org/drawingml/2006/table">
            <a:tbl>
              <a:tblPr firstRow="1" bandRow="1">
                <a:tableStyleId>{21E4AEA4-8DFA-4A89-87EB-49C32662AFE0}</a:tableStyleId>
              </a:tblPr>
              <a:tblGrid>
                <a:gridCol w="689267">
                  <a:extLst>
                    <a:ext uri="{9D8B030D-6E8A-4147-A177-3AD203B41FA5}">
                      <a16:colId xmlns:a16="http://schemas.microsoft.com/office/drawing/2014/main" val="20000"/>
                    </a:ext>
                  </a:extLst>
                </a:gridCol>
                <a:gridCol w="1677686">
                  <a:extLst>
                    <a:ext uri="{9D8B030D-6E8A-4147-A177-3AD203B41FA5}">
                      <a16:colId xmlns:a16="http://schemas.microsoft.com/office/drawing/2014/main" val="20001"/>
                    </a:ext>
                  </a:extLst>
                </a:gridCol>
                <a:gridCol w="1566821">
                  <a:extLst>
                    <a:ext uri="{9D8B030D-6E8A-4147-A177-3AD203B41FA5}">
                      <a16:colId xmlns:a16="http://schemas.microsoft.com/office/drawing/2014/main" val="20002"/>
                    </a:ext>
                  </a:extLst>
                </a:gridCol>
                <a:gridCol w="1347803">
                  <a:extLst>
                    <a:ext uri="{9D8B030D-6E8A-4147-A177-3AD203B41FA5}">
                      <a16:colId xmlns:a16="http://schemas.microsoft.com/office/drawing/2014/main" val="20003"/>
                    </a:ext>
                  </a:extLst>
                </a:gridCol>
                <a:gridCol w="1347803">
                  <a:extLst>
                    <a:ext uri="{9D8B030D-6E8A-4147-A177-3AD203B41FA5}">
                      <a16:colId xmlns:a16="http://schemas.microsoft.com/office/drawing/2014/main" val="20004"/>
                    </a:ext>
                  </a:extLst>
                </a:gridCol>
              </a:tblGrid>
              <a:tr h="734378">
                <a:tc>
                  <a:txBody>
                    <a:bodyPr/>
                    <a:lstStyle/>
                    <a:p>
                      <a:pPr algn="l"/>
                      <a:r>
                        <a:rPr lang="en-US" sz="1400" dirty="0"/>
                        <a:t>Mode</a:t>
                      </a:r>
                    </a:p>
                  </a:txBody>
                  <a:tcPr/>
                </a:tc>
                <a:tc>
                  <a:txBody>
                    <a:bodyPr/>
                    <a:lstStyle/>
                    <a:p>
                      <a:pPr algn="l"/>
                      <a:r>
                        <a:rPr lang="en-US" sz="1400" dirty="0" err="1"/>
                        <a:t>Terracorrelator</a:t>
                      </a:r>
                      <a:endParaRPr lang="en-US" sz="1400" dirty="0"/>
                    </a:p>
                    <a:p>
                      <a:pPr algn="l"/>
                      <a:r>
                        <a:rPr lang="en-US" sz="1400" dirty="0"/>
                        <a:t>  (32 cores/Node)</a:t>
                      </a:r>
                    </a:p>
                  </a:txBody>
                  <a:tcPr/>
                </a:tc>
                <a:tc>
                  <a:txBody>
                    <a:bodyPr/>
                    <a:lstStyle/>
                    <a:p>
                      <a:pPr algn="l"/>
                      <a:r>
                        <a:rPr lang="en-US" sz="1400" dirty="0" err="1"/>
                        <a:t>SuperMuc</a:t>
                      </a:r>
                      <a:endParaRPr lang="en-US" sz="1400" dirty="0"/>
                    </a:p>
                    <a:p>
                      <a:pPr algn="l"/>
                      <a:r>
                        <a:rPr lang="en-US" sz="1400" dirty="0"/>
                        <a:t> (256 cores</a:t>
                      </a:r>
                    </a:p>
                    <a:p>
                      <a:pPr algn="l"/>
                      <a:r>
                        <a:rPr lang="en-US" sz="1400" dirty="0"/>
                        <a:t>16</a:t>
                      </a:r>
                      <a:r>
                        <a:rPr lang="en-US" sz="1400" baseline="0" dirty="0"/>
                        <a:t> cores/node)</a:t>
                      </a:r>
                      <a:endParaRPr lang="en-US" sz="1400" dirty="0"/>
                    </a:p>
                  </a:txBody>
                  <a:tcPr/>
                </a:tc>
                <a:tc>
                  <a:txBody>
                    <a:bodyPr/>
                    <a:lstStyle/>
                    <a:p>
                      <a:pPr algn="l"/>
                      <a:r>
                        <a:rPr lang="en-US" sz="1400" dirty="0"/>
                        <a:t>Amazon</a:t>
                      </a:r>
                    </a:p>
                    <a:p>
                      <a:pPr algn="l"/>
                      <a:r>
                        <a:rPr lang="en-US" sz="1400" dirty="0"/>
                        <a:t> (36</a:t>
                      </a:r>
                      <a:r>
                        <a:rPr lang="en-US" sz="1400" baseline="0" dirty="0"/>
                        <a:t> </a:t>
                      </a:r>
                      <a:r>
                        <a:rPr lang="en-US" sz="1400" dirty="0"/>
                        <a:t>cores</a:t>
                      </a:r>
                    </a:p>
                    <a:p>
                      <a:pPr algn="l"/>
                      <a:r>
                        <a:rPr lang="en-US" sz="1400" dirty="0"/>
                        <a:t>2 cores/node)</a:t>
                      </a:r>
                    </a:p>
                  </a:txBody>
                  <a:tcPr/>
                </a:tc>
                <a:tc>
                  <a:txBody>
                    <a:bodyPr/>
                    <a:lstStyle/>
                    <a:p>
                      <a:pPr algn="l"/>
                      <a:r>
                        <a:rPr lang="en-US" sz="1400" dirty="0"/>
                        <a:t>EDIM1</a:t>
                      </a:r>
                    </a:p>
                    <a:p>
                      <a:pPr algn="l"/>
                      <a:r>
                        <a:rPr lang="en-US" sz="1400" dirty="0"/>
                        <a:t>(14 cores</a:t>
                      </a:r>
                    </a:p>
                    <a:p>
                      <a:pPr algn="l"/>
                      <a:r>
                        <a:rPr lang="en-US" sz="1400" dirty="0"/>
                        <a:t>4 cores/node)</a:t>
                      </a:r>
                    </a:p>
                  </a:txBody>
                  <a:tcPr/>
                </a:tc>
                <a:extLst>
                  <a:ext uri="{0D108BD9-81ED-4DB2-BD59-A6C34878D82A}">
                    <a16:rowId xmlns:a16="http://schemas.microsoft.com/office/drawing/2014/main" val="10000"/>
                  </a:ext>
                </a:extLst>
              </a:tr>
              <a:tr h="520065">
                <a:tc>
                  <a:txBody>
                    <a:bodyPr/>
                    <a:lstStyle/>
                    <a:p>
                      <a:r>
                        <a:rPr lang="en-US" sz="1400" dirty="0"/>
                        <a:t>MPI</a:t>
                      </a:r>
                    </a:p>
                  </a:txBody>
                  <a:tcPr/>
                </a:tc>
                <a:tc>
                  <a:txBody>
                    <a:bodyPr/>
                    <a:lstStyle/>
                    <a:p>
                      <a:r>
                        <a:rPr lang="en-US" sz="1400" dirty="0"/>
                        <a:t>1501.32</a:t>
                      </a:r>
                    </a:p>
                    <a:p>
                      <a:r>
                        <a:rPr lang="en-US" sz="1400" dirty="0"/>
                        <a:t>(~25minutes)</a:t>
                      </a:r>
                    </a:p>
                  </a:txBody>
                  <a:tcPr/>
                </a:tc>
                <a:tc>
                  <a:txBody>
                    <a:bodyPr/>
                    <a:lstStyle/>
                    <a:p>
                      <a:r>
                        <a:rPr lang="en-US" sz="1400" dirty="0"/>
                        <a:t>1093.16 (~</a:t>
                      </a:r>
                      <a:r>
                        <a:rPr lang="en-US" sz="1400" b="1" i="0" dirty="0"/>
                        <a:t>19minutes</a:t>
                      </a:r>
                      <a:r>
                        <a:rPr lang="en-US" sz="1400" dirty="0"/>
                        <a:t>)</a:t>
                      </a:r>
                    </a:p>
                  </a:txBody>
                  <a:tcPr/>
                </a:tc>
                <a:tc>
                  <a:txBody>
                    <a:bodyPr/>
                    <a:lstStyle/>
                    <a:p>
                      <a:r>
                        <a:rPr lang="en-US" sz="1400" dirty="0"/>
                        <a:t>16862.73 (~5hours)</a:t>
                      </a:r>
                    </a:p>
                  </a:txBody>
                  <a:tcPr/>
                </a:tc>
                <a:tc>
                  <a:txBody>
                    <a:bodyPr/>
                    <a:lstStyle/>
                    <a:p>
                      <a:r>
                        <a:rPr lang="en-US" sz="1400" dirty="0"/>
                        <a:t>38656.94 </a:t>
                      </a:r>
                    </a:p>
                    <a:p>
                      <a:r>
                        <a:rPr lang="en-US" sz="1400" dirty="0"/>
                        <a:t>(~11 hours)</a:t>
                      </a:r>
                    </a:p>
                  </a:txBody>
                  <a:tcPr/>
                </a:tc>
                <a:extLst>
                  <a:ext uri="{0D108BD9-81ED-4DB2-BD59-A6C34878D82A}">
                    <a16:rowId xmlns:a16="http://schemas.microsoft.com/office/drawing/2014/main" val="10001"/>
                  </a:ext>
                </a:extLst>
              </a:tr>
              <a:tr h="520065">
                <a:tc>
                  <a:txBody>
                    <a:bodyPr/>
                    <a:lstStyle/>
                    <a:p>
                      <a:r>
                        <a:rPr lang="en-US" sz="1400" dirty="0"/>
                        <a:t>multi</a:t>
                      </a:r>
                    </a:p>
                  </a:txBody>
                  <a:tcPr/>
                </a:tc>
                <a:tc>
                  <a:txBody>
                    <a:bodyPr/>
                    <a:lstStyle/>
                    <a:p>
                      <a:r>
                        <a:rPr lang="en-US" sz="1400" dirty="0"/>
                        <a:t>1332 .20</a:t>
                      </a:r>
                    </a:p>
                    <a:p>
                      <a:r>
                        <a:rPr lang="en-US" sz="1400" dirty="0"/>
                        <a:t>(~23minutes)</a:t>
                      </a:r>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10002"/>
                  </a:ext>
                </a:extLst>
              </a:tr>
              <a:tr h="520065">
                <a:tc>
                  <a:txBody>
                    <a:bodyPr/>
                    <a:lstStyle/>
                    <a:p>
                      <a:r>
                        <a:rPr lang="en-US" sz="1400" dirty="0"/>
                        <a:t>Storm</a:t>
                      </a:r>
                    </a:p>
                  </a:txBody>
                  <a:tcPr/>
                </a:tc>
                <a:tc>
                  <a:txBody>
                    <a:bodyPr/>
                    <a:lstStyle/>
                    <a:p>
                      <a:endParaRPr lang="en-US" sz="1400" dirty="0"/>
                    </a:p>
                  </a:txBody>
                  <a:tcPr/>
                </a:tc>
                <a:tc>
                  <a:txBody>
                    <a:bodyPr/>
                    <a:lstStyle/>
                    <a:p>
                      <a:endParaRPr lang="en-US" sz="1400"/>
                    </a:p>
                  </a:txBody>
                  <a:tcPr/>
                </a:tc>
                <a:tc>
                  <a:txBody>
                    <a:bodyPr/>
                    <a:lstStyle/>
                    <a:p>
                      <a:r>
                        <a:rPr lang="en-US" sz="1400" dirty="0"/>
                        <a:t>27898.89</a:t>
                      </a:r>
                    </a:p>
                    <a:p>
                      <a:r>
                        <a:rPr lang="en-US" sz="1400" dirty="0"/>
                        <a:t> (~8</a:t>
                      </a:r>
                      <a:r>
                        <a:rPr lang="en-US" sz="1400" baseline="0" dirty="0"/>
                        <a:t> hours</a:t>
                      </a:r>
                      <a:r>
                        <a:rPr lang="en-US" sz="1400" dirty="0"/>
                        <a:t>)</a:t>
                      </a:r>
                    </a:p>
                  </a:txBody>
                  <a:tcPr/>
                </a:tc>
                <a:tc>
                  <a:txBody>
                    <a:bodyPr/>
                    <a:lstStyle/>
                    <a:p>
                      <a:r>
                        <a:rPr lang="en-US" sz="1400" dirty="0"/>
                        <a:t>120077.123 </a:t>
                      </a:r>
                    </a:p>
                    <a:p>
                      <a:r>
                        <a:rPr lang="en-US" sz="1400" dirty="0"/>
                        <a:t>(~33 hours)</a:t>
                      </a:r>
                    </a:p>
                  </a:txBody>
                  <a:tcPr/>
                </a:tc>
                <a:extLst>
                  <a:ext uri="{0D108BD9-81ED-4DB2-BD59-A6C34878D82A}">
                    <a16:rowId xmlns:a16="http://schemas.microsoft.com/office/drawing/2014/main" val="10003"/>
                  </a:ext>
                </a:extLst>
              </a:tr>
            </a:tbl>
          </a:graphicData>
        </a:graphic>
      </p:graphicFrame>
      <p:sp>
        <p:nvSpPr>
          <p:cNvPr id="11" name="TextBox 10"/>
          <p:cNvSpPr txBox="1"/>
          <p:nvPr/>
        </p:nvSpPr>
        <p:spPr>
          <a:xfrm>
            <a:off x="1038693" y="5040859"/>
            <a:ext cx="1324081" cy="8837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758" dirty="0">
                <a:solidFill>
                  <a:srgbClr val="000000"/>
                </a:solidFill>
                <a:sym typeface="Helvetica Light"/>
              </a:rPr>
              <a:t>1000 stations</a:t>
            </a:r>
          </a:p>
          <a:p>
            <a:pPr algn="ctr" defTabSz="410751" latinLnBrk="1" hangingPunct="0"/>
            <a:r>
              <a:rPr lang="en-US" sz="1758" dirty="0">
                <a:solidFill>
                  <a:srgbClr val="000000"/>
                </a:solidFill>
              </a:rPr>
              <a:t>Input 150MB</a:t>
            </a:r>
          </a:p>
          <a:p>
            <a:pPr algn="ctr" defTabSz="410751" latinLnBrk="1" hangingPunct="0"/>
            <a:r>
              <a:rPr lang="en-US" sz="1758" dirty="0">
                <a:solidFill>
                  <a:srgbClr val="000000"/>
                </a:solidFill>
                <a:sym typeface="Helvetica Light"/>
              </a:rPr>
              <a:t>Output 39GB </a:t>
            </a:r>
          </a:p>
        </p:txBody>
      </p:sp>
      <p:sp>
        <p:nvSpPr>
          <p:cNvPr id="19" name="TextBox 18">
            <a:extLst>
              <a:ext uri="{FF2B5EF4-FFF2-40B4-BE49-F238E27FC236}">
                <a16:creationId xmlns:a16="http://schemas.microsoft.com/office/drawing/2014/main" id="{8F59559A-432B-9B48-BCE5-9C2432FEA116}"/>
              </a:ext>
            </a:extLst>
          </p:cNvPr>
          <p:cNvSpPr txBox="1"/>
          <p:nvPr/>
        </p:nvSpPr>
        <p:spPr>
          <a:xfrm>
            <a:off x="5608140" y="1986108"/>
            <a:ext cx="5368073" cy="61318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defTabSz="410751" latinLnBrk="1" hangingPunct="0"/>
            <a:r>
              <a:rPr lang="en-US" sz="1758" b="1" dirty="0">
                <a:solidFill>
                  <a:srgbClr val="000000"/>
                </a:solidFill>
                <a:sym typeface="Helvetica Light"/>
              </a:rPr>
              <a:t>Both workflows (Phase 1 and Phase 2) executed </a:t>
            </a:r>
          </a:p>
          <a:p>
            <a:pPr defTabSz="410751" latinLnBrk="1" hangingPunct="0"/>
            <a:r>
              <a:rPr lang="en-US" sz="1758" b="1" dirty="0">
                <a:solidFill>
                  <a:srgbClr val="000000"/>
                </a:solidFill>
                <a:sym typeface="Helvetica Light"/>
              </a:rPr>
              <a:t>in the same  computing resource and the same mapping. </a:t>
            </a:r>
            <a:endParaRPr lang="en-US" sz="1758" dirty="0">
              <a:solidFill>
                <a:srgbClr val="000000"/>
              </a:solidFill>
              <a:sym typeface="Helvetica Light"/>
            </a:endParaRPr>
          </a:p>
        </p:txBody>
      </p:sp>
      <p:pic>
        <p:nvPicPr>
          <p:cNvPr id="20" name="Picture 19">
            <a:extLst>
              <a:ext uri="{FF2B5EF4-FFF2-40B4-BE49-F238E27FC236}">
                <a16:creationId xmlns:a16="http://schemas.microsoft.com/office/drawing/2014/main" id="{CCA34A91-5128-554F-A563-4E3052624D24}"/>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57906" y="1529260"/>
            <a:ext cx="3689030" cy="1539349"/>
          </a:xfrm>
          <a:prstGeom prst="rect">
            <a:avLst/>
          </a:prstGeom>
        </p:spPr>
      </p:pic>
      <p:pic>
        <p:nvPicPr>
          <p:cNvPr id="21" name="Picture 20">
            <a:extLst>
              <a:ext uri="{FF2B5EF4-FFF2-40B4-BE49-F238E27FC236}">
                <a16:creationId xmlns:a16="http://schemas.microsoft.com/office/drawing/2014/main" id="{B15FACBE-80BC-B947-B52C-B65C5C862893}"/>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47067" y="3523877"/>
            <a:ext cx="2372439" cy="736972"/>
          </a:xfrm>
          <a:prstGeom prst="rect">
            <a:avLst/>
          </a:prstGeom>
        </p:spPr>
      </p:pic>
      <p:sp>
        <p:nvSpPr>
          <p:cNvPr id="22" name="TextBox 21">
            <a:extLst>
              <a:ext uri="{FF2B5EF4-FFF2-40B4-BE49-F238E27FC236}">
                <a16:creationId xmlns:a16="http://schemas.microsoft.com/office/drawing/2014/main" id="{67D63C91-07CD-6E47-ACD0-65B0210D09F7}"/>
              </a:ext>
            </a:extLst>
          </p:cNvPr>
          <p:cNvSpPr txBox="1"/>
          <p:nvPr/>
        </p:nvSpPr>
        <p:spPr>
          <a:xfrm>
            <a:off x="829733" y="3137927"/>
            <a:ext cx="2614057" cy="338554"/>
          </a:xfrm>
          <a:prstGeom prst="rect">
            <a:avLst/>
          </a:prstGeom>
          <a:noFill/>
        </p:spPr>
        <p:txBody>
          <a:bodyPr wrap="square" rtlCol="0">
            <a:spAutoFit/>
          </a:bodyPr>
          <a:lstStyle/>
          <a:p>
            <a:r>
              <a:rPr lang="en-US" sz="1600" dirty="0"/>
              <a:t>dispel4py </a:t>
            </a:r>
            <a:r>
              <a:rPr lang="en-US" sz="1600" dirty="0" err="1"/>
              <a:t>preproc</a:t>
            </a:r>
            <a:r>
              <a:rPr lang="en-US" sz="1600" dirty="0"/>
              <a:t>. (Phase 1)</a:t>
            </a:r>
          </a:p>
        </p:txBody>
      </p:sp>
      <p:sp>
        <p:nvSpPr>
          <p:cNvPr id="23" name="TextBox 22">
            <a:extLst>
              <a:ext uri="{FF2B5EF4-FFF2-40B4-BE49-F238E27FC236}">
                <a16:creationId xmlns:a16="http://schemas.microsoft.com/office/drawing/2014/main" id="{9417A827-A522-9146-A05F-96256A4F0ADE}"/>
              </a:ext>
            </a:extLst>
          </p:cNvPr>
          <p:cNvSpPr txBox="1"/>
          <p:nvPr/>
        </p:nvSpPr>
        <p:spPr>
          <a:xfrm>
            <a:off x="896275" y="4089393"/>
            <a:ext cx="2323335" cy="338554"/>
          </a:xfrm>
          <a:prstGeom prst="rect">
            <a:avLst/>
          </a:prstGeom>
          <a:noFill/>
        </p:spPr>
        <p:txBody>
          <a:bodyPr wrap="square" rtlCol="0">
            <a:spAutoFit/>
          </a:bodyPr>
          <a:lstStyle/>
          <a:p>
            <a:r>
              <a:rPr lang="en-US" sz="1600" dirty="0"/>
              <a:t>dispel4py proc. (Phase 2)</a:t>
            </a:r>
          </a:p>
        </p:txBody>
      </p:sp>
      <p:sp>
        <p:nvSpPr>
          <p:cNvPr id="24" name="Rectangle 23">
            <a:extLst>
              <a:ext uri="{FF2B5EF4-FFF2-40B4-BE49-F238E27FC236}">
                <a16:creationId xmlns:a16="http://schemas.microsoft.com/office/drawing/2014/main" id="{8BE35CF0-95C9-AA4F-8C7C-0FBAE4ABC601}"/>
              </a:ext>
            </a:extLst>
          </p:cNvPr>
          <p:cNvSpPr/>
          <p:nvPr/>
        </p:nvSpPr>
        <p:spPr>
          <a:xfrm>
            <a:off x="203199" y="1193793"/>
            <a:ext cx="3877734" cy="3234154"/>
          </a:xfrm>
          <a:prstGeom prst="rect">
            <a:avLst/>
          </a:prstGeom>
          <a:solidFill>
            <a:schemeClr val="bg1">
              <a:lumMod val="95000"/>
              <a:alpha val="2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5" name="TextBox 24">
            <a:extLst>
              <a:ext uri="{FF2B5EF4-FFF2-40B4-BE49-F238E27FC236}">
                <a16:creationId xmlns:a16="http://schemas.microsoft.com/office/drawing/2014/main" id="{7130CACD-79C9-CB4A-ACA6-8B6F2A77867F}"/>
              </a:ext>
            </a:extLst>
          </p:cNvPr>
          <p:cNvSpPr txBox="1"/>
          <p:nvPr/>
        </p:nvSpPr>
        <p:spPr>
          <a:xfrm>
            <a:off x="761360" y="1210727"/>
            <a:ext cx="2447221" cy="338554"/>
          </a:xfrm>
          <a:prstGeom prst="rect">
            <a:avLst/>
          </a:prstGeom>
          <a:noFill/>
        </p:spPr>
        <p:txBody>
          <a:bodyPr wrap="square" rtlCol="0">
            <a:spAutoFit/>
          </a:bodyPr>
          <a:lstStyle/>
          <a:p>
            <a:r>
              <a:rPr lang="en-US" sz="1600" dirty="0"/>
              <a:t>Data-Intensive Application</a:t>
            </a:r>
          </a:p>
        </p:txBody>
      </p:sp>
      <p:pic>
        <p:nvPicPr>
          <p:cNvPr id="13" name="Picture 12">
            <a:extLst>
              <a:ext uri="{FF2B5EF4-FFF2-40B4-BE49-F238E27FC236}">
                <a16:creationId xmlns:a16="http://schemas.microsoft.com/office/drawing/2014/main" id="{E26F67B1-5045-BF47-A2AF-1763AAE26270}"/>
              </a:ext>
            </a:extLst>
          </p:cNvPr>
          <p:cNvPicPr>
            <a:picLocks noChangeAspect="1"/>
          </p:cNvPicPr>
          <p:nvPr/>
        </p:nvPicPr>
        <p:blipFill>
          <a:blip r:embed="rId5"/>
          <a:stretch>
            <a:fillRect/>
          </a:stretch>
        </p:blipFill>
        <p:spPr>
          <a:xfrm>
            <a:off x="10093295" y="0"/>
            <a:ext cx="2098705" cy="1185333"/>
          </a:xfrm>
          <a:prstGeom prst="rect">
            <a:avLst/>
          </a:prstGeom>
        </p:spPr>
      </p:pic>
      <p:pic>
        <p:nvPicPr>
          <p:cNvPr id="16" name="Picture 2" descr="Image result for epcc">
            <a:extLst>
              <a:ext uri="{FF2B5EF4-FFF2-40B4-BE49-F238E27FC236}">
                <a16:creationId xmlns:a16="http://schemas.microsoft.com/office/drawing/2014/main" id="{5FD5284C-318E-E441-8A97-6334C59085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18" name="Title 1">
            <a:extLst>
              <a:ext uri="{FF2B5EF4-FFF2-40B4-BE49-F238E27FC236}">
                <a16:creationId xmlns:a16="http://schemas.microsoft.com/office/drawing/2014/main" id="{78985352-D7D5-8B4B-8E69-E14401B100BB}"/>
              </a:ext>
            </a:extLst>
          </p:cNvPr>
          <p:cNvSpPr>
            <a:spLocks noGrp="1"/>
          </p:cNvSpPr>
          <p:nvPr>
            <p:ph type="title"/>
          </p:nvPr>
        </p:nvSpPr>
        <p:spPr>
          <a:xfrm>
            <a:off x="254001" y="50800"/>
            <a:ext cx="9185474" cy="1144926"/>
          </a:xfrm>
        </p:spPr>
        <p:txBody>
          <a:bodyPr>
            <a:normAutofit/>
          </a:bodyPr>
          <a:lstStyle/>
          <a:p>
            <a:pPr algn="l"/>
            <a:r>
              <a:rPr lang="en-US" sz="2500" dirty="0">
                <a:solidFill>
                  <a:schemeClr val="bg2">
                    <a:lumMod val="50000"/>
                  </a:schemeClr>
                </a:solidFill>
                <a:latin typeface="Ayuthaya" charset="-34"/>
                <a:ea typeface="Ayuthaya" charset="-34"/>
                <a:cs typeface="Ayuthaya" charset="-34"/>
              </a:rPr>
              <a:t>dispel4py Performance Evaluations</a:t>
            </a:r>
          </a:p>
        </p:txBody>
      </p:sp>
      <p:sp>
        <p:nvSpPr>
          <p:cNvPr id="27" name="Rectangle 26">
            <a:extLst>
              <a:ext uri="{FF2B5EF4-FFF2-40B4-BE49-F238E27FC236}">
                <a16:creationId xmlns:a16="http://schemas.microsoft.com/office/drawing/2014/main" id="{7C82E18E-C7FA-D649-A4AB-228FFA85BF5C}"/>
              </a:ext>
            </a:extLst>
          </p:cNvPr>
          <p:cNvSpPr/>
          <p:nvPr/>
        </p:nvSpPr>
        <p:spPr>
          <a:xfrm flipV="1">
            <a:off x="381001" y="907060"/>
            <a:ext cx="8068399"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1206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1858" y="1414773"/>
            <a:ext cx="9350375" cy="830997"/>
          </a:xfrm>
          <a:prstGeom prst="rect">
            <a:avLst/>
          </a:prstGeom>
        </p:spPr>
        <p:txBody>
          <a:bodyPr wrap="square">
            <a:spAutoFit/>
          </a:bodyPr>
          <a:lstStyle/>
          <a:p>
            <a:r>
              <a:rPr lang="en-US" sz="1600" dirty="0">
                <a:solidFill>
                  <a:srgbClr val="637E93"/>
                </a:solidFill>
                <a:latin typeface="Ayuthaya" charset="-34"/>
                <a:ea typeface="Ayuthaya" charset="-34"/>
                <a:cs typeface="Ayuthaya" charset="-34"/>
              </a:rPr>
              <a:t>New </a:t>
            </a:r>
            <a:r>
              <a:rPr lang="en-US" sz="1600" dirty="0">
                <a:solidFill>
                  <a:srgbClr val="548235"/>
                </a:solidFill>
                <a:latin typeface="Ayuthaya" charset="-34"/>
                <a:ea typeface="Ayuthaya" charset="-34"/>
                <a:cs typeface="Ayuthaya" charset="-34"/>
              </a:rPr>
              <a:t>framework</a:t>
            </a:r>
            <a:r>
              <a:rPr lang="en-US" sz="1600" dirty="0">
                <a:solidFill>
                  <a:srgbClr val="70AD47"/>
                </a:solidFill>
                <a:latin typeface="Ayuthaya" charset="-34"/>
                <a:ea typeface="Ayuthaya" charset="-34"/>
                <a:cs typeface="Ayuthaya" charset="-34"/>
              </a:rPr>
              <a:t> </a:t>
            </a:r>
            <a:r>
              <a:rPr lang="en-US" sz="1600" dirty="0">
                <a:solidFill>
                  <a:srgbClr val="637E93"/>
                </a:solidFill>
                <a:latin typeface="Ayuthaya" charset="-34"/>
                <a:ea typeface="Ayuthaya" charset="-34"/>
                <a:cs typeface="Ayuthaya" charset="-34"/>
              </a:rPr>
              <a:t>that </a:t>
            </a:r>
            <a:r>
              <a:rPr lang="en-US" sz="1600" dirty="0">
                <a:solidFill>
                  <a:srgbClr val="548235"/>
                </a:solidFill>
                <a:latin typeface="Ayuthaya" charset="-34"/>
                <a:ea typeface="Ayuthaya" charset="-34"/>
                <a:cs typeface="Ayuthaya" charset="-34"/>
              </a:rPr>
              <a:t>automatically</a:t>
            </a:r>
          </a:p>
          <a:p>
            <a:pPr lvl="1"/>
            <a:r>
              <a:rPr lang="en-US" sz="1600" dirty="0">
                <a:solidFill>
                  <a:srgbClr val="637E93"/>
                </a:solidFill>
                <a:latin typeface="Ayuthaya" charset="-34"/>
                <a:ea typeface="Ayuthaya" charset="-34"/>
                <a:cs typeface="Ayuthaya" charset="-34"/>
              </a:rPr>
              <a:t> </a:t>
            </a:r>
          </a:p>
          <a:p>
            <a:pPr lvl="1"/>
            <a:r>
              <a:rPr lang="en-US" sz="1600" dirty="0">
                <a:solidFill>
                  <a:srgbClr val="637E93"/>
                </a:solidFill>
                <a:latin typeface="Ayuthaya" charset="-34"/>
                <a:ea typeface="Ayuthaya" charset="-34"/>
                <a:cs typeface="Ayuthaya" charset="-34"/>
              </a:rPr>
              <a:t>manage the entire workflow, monitor its execution </a:t>
            </a:r>
          </a:p>
        </p:txBody>
      </p:sp>
      <p:sp>
        <p:nvSpPr>
          <p:cNvPr id="8" name="Rectangle 7"/>
          <p:cNvSpPr/>
          <p:nvPr/>
        </p:nvSpPr>
        <p:spPr>
          <a:xfrm>
            <a:off x="495064" y="2356527"/>
            <a:ext cx="10867203" cy="830997"/>
          </a:xfrm>
          <a:prstGeom prst="rect">
            <a:avLst/>
          </a:prstGeom>
        </p:spPr>
        <p:txBody>
          <a:bodyPr wrap="square">
            <a:spAutoFit/>
          </a:bodyPr>
          <a:lstStyle/>
          <a:p>
            <a:r>
              <a:rPr lang="en-US" sz="1600" dirty="0">
                <a:solidFill>
                  <a:srgbClr val="637E93"/>
                </a:solidFill>
                <a:latin typeface="Ayuthaya" charset="-34"/>
                <a:ea typeface="Ayuthaya" charset="-34"/>
                <a:cs typeface="Ayuthaya" charset="-34"/>
              </a:rPr>
              <a:t>      handle data transfers between different platforms</a:t>
            </a:r>
          </a:p>
          <a:p>
            <a:r>
              <a:rPr lang="en-US" sz="1600" dirty="0">
                <a:solidFill>
                  <a:srgbClr val="637E93"/>
                </a:solidFill>
                <a:latin typeface="Ayuthaya" charset="-34"/>
                <a:ea typeface="Ayuthaya" charset="-34"/>
                <a:cs typeface="Ayuthaya" charset="-34"/>
              </a:rPr>
              <a:t>      </a:t>
            </a:r>
          </a:p>
          <a:p>
            <a:r>
              <a:rPr lang="en-US" sz="1600" dirty="0">
                <a:solidFill>
                  <a:srgbClr val="637E93"/>
                </a:solidFill>
                <a:latin typeface="Ayuthaya" charset="-34"/>
                <a:ea typeface="Ayuthaya" charset="-34"/>
                <a:cs typeface="Ayuthaya" charset="-34"/>
              </a:rPr>
              <a:t>      map to different enactment engines at runtime </a:t>
            </a:r>
          </a:p>
        </p:txBody>
      </p:sp>
      <p:sp>
        <p:nvSpPr>
          <p:cNvPr id="9" name="TextBox 8"/>
          <p:cNvSpPr txBox="1"/>
          <p:nvPr/>
        </p:nvSpPr>
        <p:spPr>
          <a:xfrm>
            <a:off x="495064" y="445222"/>
            <a:ext cx="8485915" cy="369332"/>
          </a:xfrm>
          <a:prstGeom prst="rect">
            <a:avLst/>
          </a:prstGeom>
          <a:noFill/>
        </p:spPr>
        <p:txBody>
          <a:bodyPr wrap="none" rtlCol="0">
            <a:spAutoFit/>
          </a:bodyPr>
          <a:lstStyle/>
          <a:p>
            <a:r>
              <a:rPr lang="en-US" dirty="0">
                <a:solidFill>
                  <a:srgbClr val="637E93"/>
                </a:solidFill>
                <a:latin typeface="Ayuthaya" charset="-34"/>
                <a:ea typeface="Ayuthaya" charset="-34"/>
                <a:cs typeface="Ayuthaya" charset="-34"/>
              </a:rPr>
              <a:t>Asterism: Easy-to-use system to empower data-driven research</a:t>
            </a:r>
          </a:p>
        </p:txBody>
      </p:sp>
      <p:sp>
        <p:nvSpPr>
          <p:cNvPr id="10" name="Rectangle 9"/>
          <p:cNvSpPr/>
          <p:nvPr/>
        </p:nvSpPr>
        <p:spPr>
          <a:xfrm flipV="1">
            <a:off x="591901" y="925311"/>
            <a:ext cx="8389078"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1C5388E-9034-AA4A-ABC1-26978B65A83F}"/>
              </a:ext>
            </a:extLst>
          </p:cNvPr>
          <p:cNvSpPr txBox="1"/>
          <p:nvPr/>
        </p:nvSpPr>
        <p:spPr>
          <a:xfrm>
            <a:off x="495064" y="3859153"/>
            <a:ext cx="11279594" cy="1631216"/>
          </a:xfrm>
          <a:prstGeom prst="rect">
            <a:avLst/>
          </a:prstGeom>
          <a:noFill/>
        </p:spPr>
        <p:txBody>
          <a:bodyPr wrap="square" rtlCol="0">
            <a:spAutoFit/>
          </a:bodyPr>
          <a:lstStyle/>
          <a:p>
            <a:r>
              <a:rPr lang="en-GB" dirty="0">
                <a:solidFill>
                  <a:srgbClr val="637E93"/>
                </a:solidFill>
                <a:latin typeface="Ayuthaya" charset="-34"/>
                <a:ea typeface="Ayuthaya" charset="-34"/>
                <a:cs typeface="Ayuthaya" charset="-34"/>
              </a:rPr>
              <a:t>DARE (Delivering Agile Research Excellence on European e-Infrastructures)</a:t>
            </a:r>
          </a:p>
          <a:p>
            <a:endParaRPr lang="en-GB" dirty="0"/>
          </a:p>
          <a:p>
            <a:r>
              <a:rPr lang="en-GB" sz="1600" dirty="0">
                <a:solidFill>
                  <a:srgbClr val="637E93"/>
                </a:solidFill>
                <a:latin typeface="Ayuthaya" charset="-34"/>
                <a:ea typeface="Ayuthaya" charset="-34"/>
                <a:cs typeface="Ayuthaya" charset="-34"/>
              </a:rPr>
              <a:t>Provide scientific communities with tools/frameworks/APIs for data-driven experiments, </a:t>
            </a:r>
          </a:p>
          <a:p>
            <a:r>
              <a:rPr lang="en-GB" sz="1600" dirty="0">
                <a:solidFill>
                  <a:srgbClr val="637E93"/>
                </a:solidFill>
                <a:latin typeface="Ayuthaya" charset="-34"/>
                <a:ea typeface="Ayuthaya" charset="-34"/>
                <a:cs typeface="Ayuthaya" charset="-34"/>
              </a:rPr>
              <a:t>and rapid prototyping</a:t>
            </a:r>
          </a:p>
          <a:p>
            <a:endParaRPr lang="en-GB" sz="1600" dirty="0">
              <a:solidFill>
                <a:srgbClr val="637E93"/>
              </a:solidFill>
              <a:latin typeface="Ayuthaya" charset="-34"/>
              <a:ea typeface="Ayuthaya" charset="-34"/>
              <a:cs typeface="Ayuthaya" charset="-34"/>
            </a:endParaRPr>
          </a:p>
          <a:p>
            <a:r>
              <a:rPr lang="en-GB" sz="1600" dirty="0">
                <a:solidFill>
                  <a:srgbClr val="637E93"/>
                </a:solidFill>
                <a:latin typeface="Ayuthaya" charset="-34"/>
                <a:ea typeface="Ayuthaya" charset="-34"/>
                <a:cs typeface="Ayuthaya" charset="-34"/>
              </a:rPr>
              <a:t>European RIs, initially of EPOS, on Earth science, and IS/ENES2, on climate.</a:t>
            </a:r>
            <a:endParaRPr lang="en-US" sz="1600" dirty="0">
              <a:solidFill>
                <a:srgbClr val="637E93"/>
              </a:solidFill>
              <a:latin typeface="Ayuthaya" charset="-34"/>
              <a:ea typeface="Ayuthaya" charset="-34"/>
              <a:cs typeface="Ayuthaya" charset="-34"/>
            </a:endParaRPr>
          </a:p>
        </p:txBody>
      </p:sp>
      <p:sp>
        <p:nvSpPr>
          <p:cNvPr id="13" name="Rectangle 12">
            <a:extLst>
              <a:ext uri="{FF2B5EF4-FFF2-40B4-BE49-F238E27FC236}">
                <a16:creationId xmlns:a16="http://schemas.microsoft.com/office/drawing/2014/main" id="{26EEC82F-04BE-4240-80AC-4C9BEA01AB0F}"/>
              </a:ext>
            </a:extLst>
          </p:cNvPr>
          <p:cNvSpPr/>
          <p:nvPr/>
        </p:nvSpPr>
        <p:spPr>
          <a:xfrm flipV="1">
            <a:off x="591901" y="4252397"/>
            <a:ext cx="8389078"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descr="Image result for epcc">
            <a:extLst>
              <a:ext uri="{FF2B5EF4-FFF2-40B4-BE49-F238E27FC236}">
                <a16:creationId xmlns:a16="http://schemas.microsoft.com/office/drawing/2014/main" id="{F4177FE0-09E7-C24D-B469-85A25D2C3E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Dare">
            <a:extLst>
              <a:ext uri="{FF2B5EF4-FFF2-40B4-BE49-F238E27FC236}">
                <a16:creationId xmlns:a16="http://schemas.microsoft.com/office/drawing/2014/main" id="{6C312809-7559-0243-A402-80DFE7C9AC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618" y="6125046"/>
            <a:ext cx="1474173" cy="33053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E25635B-112D-C948-A566-46ECBD01CDF2}"/>
              </a:ext>
            </a:extLst>
          </p:cNvPr>
          <p:cNvSpPr txBox="1"/>
          <p:nvPr/>
        </p:nvSpPr>
        <p:spPr>
          <a:xfrm>
            <a:off x="4234375" y="6260123"/>
            <a:ext cx="2356735" cy="646331"/>
          </a:xfrm>
          <a:prstGeom prst="rect">
            <a:avLst/>
          </a:prstGeom>
          <a:noFill/>
        </p:spPr>
        <p:txBody>
          <a:bodyPr wrap="none" rtlCol="0">
            <a:spAutoFit/>
          </a:bodyPr>
          <a:lstStyle/>
          <a:p>
            <a:r>
              <a:rPr lang="en-US" dirty="0">
                <a:hlinkClick r:id="rId5"/>
              </a:rPr>
              <a:t>http://project-dare.eu/</a:t>
            </a:r>
            <a:endParaRPr lang="en-US" dirty="0"/>
          </a:p>
          <a:p>
            <a:endParaRPr lang="en-US" dirty="0"/>
          </a:p>
        </p:txBody>
      </p:sp>
    </p:spTree>
    <p:extLst>
      <p:ext uri="{BB962C8B-B14F-4D97-AF65-F5344CB8AC3E}">
        <p14:creationId xmlns:p14="http://schemas.microsoft.com/office/powerpoint/2010/main" val="38577927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69F0E-A2B4-694B-A465-2D12BE3C9F47}"/>
              </a:ext>
            </a:extLst>
          </p:cNvPr>
          <p:cNvSpPr>
            <a:spLocks noGrp="1"/>
          </p:cNvSpPr>
          <p:nvPr>
            <p:ph type="title"/>
          </p:nvPr>
        </p:nvSpPr>
        <p:spPr>
          <a:xfrm>
            <a:off x="556846" y="83735"/>
            <a:ext cx="10515600" cy="1017320"/>
          </a:xfrm>
        </p:spPr>
        <p:txBody>
          <a:bodyPr>
            <a:normAutofit/>
          </a:bodyPr>
          <a:lstStyle/>
          <a:p>
            <a:r>
              <a:rPr lang="en-GB" sz="2000" dirty="0">
                <a:solidFill>
                  <a:srgbClr val="637E93"/>
                </a:solidFill>
                <a:latin typeface="Ayuthaya" charset="-34"/>
                <a:ea typeface="Ayuthaya" charset="-34"/>
                <a:cs typeface="Ayuthaya" charset="-34"/>
              </a:rPr>
              <a:t>Rapid Ground Motion Assessment (RA</a:t>
            </a:r>
            <a:r>
              <a:rPr lang="en-GB" sz="1800" dirty="0">
                <a:solidFill>
                  <a:srgbClr val="637E93"/>
                </a:solidFill>
                <a:latin typeface="Ayuthaya" charset="-34"/>
                <a:ea typeface="Ayuthaya" charset="-34"/>
                <a:cs typeface="Ayuthaya" charset="-34"/>
              </a:rPr>
              <a:t>) - EPOS</a:t>
            </a:r>
          </a:p>
        </p:txBody>
      </p:sp>
      <p:pic>
        <p:nvPicPr>
          <p:cNvPr id="6" name="Content Placeholder 5">
            <a:extLst>
              <a:ext uri="{FF2B5EF4-FFF2-40B4-BE49-F238E27FC236}">
                <a16:creationId xmlns:a16="http://schemas.microsoft.com/office/drawing/2014/main" id="{F57249B4-602B-DB4D-9789-11D899CA3E1C}"/>
              </a:ext>
            </a:extLst>
          </p:cNvPr>
          <p:cNvPicPr>
            <a:picLocks noGrp="1" noChangeAspect="1"/>
          </p:cNvPicPr>
          <p:nvPr>
            <p:ph idx="1"/>
          </p:nvPr>
        </p:nvPicPr>
        <p:blipFill rotWithShape="1">
          <a:blip r:embed="rId2"/>
          <a:srcRect t="964" b="5771"/>
          <a:stretch/>
        </p:blipFill>
        <p:spPr>
          <a:xfrm>
            <a:off x="689904" y="2289542"/>
            <a:ext cx="6151191" cy="2648247"/>
          </a:xfrm>
        </p:spPr>
      </p:pic>
      <p:sp>
        <p:nvSpPr>
          <p:cNvPr id="4" name="Rectangle 3">
            <a:extLst>
              <a:ext uri="{FF2B5EF4-FFF2-40B4-BE49-F238E27FC236}">
                <a16:creationId xmlns:a16="http://schemas.microsoft.com/office/drawing/2014/main" id="{7A51B9E3-EF58-6841-8D36-DA54B8561B35}"/>
              </a:ext>
            </a:extLst>
          </p:cNvPr>
          <p:cNvSpPr/>
          <p:nvPr/>
        </p:nvSpPr>
        <p:spPr>
          <a:xfrm>
            <a:off x="5977217" y="3244334"/>
            <a:ext cx="237566" cy="369332"/>
          </a:xfrm>
          <a:prstGeom prst="rect">
            <a:avLst/>
          </a:prstGeom>
        </p:spPr>
        <p:txBody>
          <a:bodyPr wrap="none">
            <a:spAutoFit/>
          </a:bodyPr>
          <a:lstStyle/>
          <a:p>
            <a:r>
              <a:rPr lang="en-GB" dirty="0"/>
              <a:t> </a:t>
            </a:r>
            <a:endParaRPr lang="en-US" dirty="0"/>
          </a:p>
        </p:txBody>
      </p:sp>
      <p:sp>
        <p:nvSpPr>
          <p:cNvPr id="3" name="TextBox 2">
            <a:extLst>
              <a:ext uri="{FF2B5EF4-FFF2-40B4-BE49-F238E27FC236}">
                <a16:creationId xmlns:a16="http://schemas.microsoft.com/office/drawing/2014/main" id="{93326329-2902-6348-84B7-A676768AEA07}"/>
              </a:ext>
            </a:extLst>
          </p:cNvPr>
          <p:cNvSpPr txBox="1"/>
          <p:nvPr/>
        </p:nvSpPr>
        <p:spPr>
          <a:xfrm>
            <a:off x="6954669" y="1863492"/>
            <a:ext cx="5237331" cy="2585323"/>
          </a:xfrm>
          <a:prstGeom prst="rect">
            <a:avLst/>
          </a:prstGeom>
          <a:noFill/>
        </p:spPr>
        <p:txBody>
          <a:bodyPr wrap="none" rtlCol="0">
            <a:spAutoFit/>
          </a:bodyPr>
          <a:lstStyle/>
          <a:p>
            <a:r>
              <a:rPr lang="en-GB" sz="1600" b="1" u="sng" dirty="0">
                <a:solidFill>
                  <a:srgbClr val="637E93"/>
                </a:solidFill>
                <a:latin typeface="Ayuthaya" charset="-34"/>
                <a:ea typeface="Ayuthaya" charset="-34"/>
                <a:cs typeface="Ayuthaya" charset="-34"/>
              </a:rPr>
              <a:t>Aims</a:t>
            </a:r>
            <a:r>
              <a:rPr lang="en-GB" sz="1600" dirty="0">
                <a:solidFill>
                  <a:srgbClr val="637E93"/>
                </a:solidFill>
                <a:latin typeface="Ayuthaya" charset="-34"/>
                <a:ea typeface="Ayuthaya" charset="-34"/>
                <a:cs typeface="Ayuthaya" charset="-34"/>
              </a:rPr>
              <a:t>:</a:t>
            </a:r>
          </a:p>
          <a:p>
            <a:endParaRPr lang="en-GB" sz="1600" dirty="0">
              <a:solidFill>
                <a:srgbClr val="637E93"/>
              </a:solidFill>
              <a:latin typeface="Ayuthaya" charset="-34"/>
              <a:ea typeface="Ayuthaya" charset="-34"/>
              <a:cs typeface="Ayuthaya" charset="-34"/>
            </a:endParaRPr>
          </a:p>
          <a:p>
            <a:r>
              <a:rPr lang="en-GB" sz="1600" dirty="0">
                <a:solidFill>
                  <a:srgbClr val="637E93"/>
                </a:solidFill>
                <a:latin typeface="Ayuthaya" charset="-34"/>
                <a:ea typeface="Ayuthaya" charset="-34"/>
                <a:cs typeface="Ayuthaya" charset="-34"/>
              </a:rPr>
              <a:t>Quickly analyse earthquakes</a:t>
            </a:r>
          </a:p>
          <a:p>
            <a:endParaRPr lang="en-GB" sz="1600" dirty="0">
              <a:solidFill>
                <a:srgbClr val="637E93"/>
              </a:solidFill>
              <a:latin typeface="Ayuthaya" charset="-34"/>
              <a:ea typeface="Ayuthaya" charset="-34"/>
              <a:cs typeface="Ayuthaya" charset="-34"/>
            </a:endParaRPr>
          </a:p>
          <a:p>
            <a:r>
              <a:rPr lang="en-GB" sz="1600" dirty="0">
                <a:solidFill>
                  <a:srgbClr val="637E93"/>
                </a:solidFill>
                <a:latin typeface="Ayuthaya" charset="-34"/>
                <a:ea typeface="Ayuthaya" charset="-34"/>
                <a:cs typeface="Ayuthaya" charset="-34"/>
              </a:rPr>
              <a:t>Model the strong ground motion after </a:t>
            </a:r>
          </a:p>
          <a:p>
            <a:r>
              <a:rPr lang="en-GB" sz="1600" dirty="0">
                <a:solidFill>
                  <a:srgbClr val="637E93"/>
                </a:solidFill>
                <a:latin typeface="Ayuthaya" charset="-34"/>
                <a:ea typeface="Ayuthaya" charset="-34"/>
                <a:cs typeface="Ayuthaya" charset="-34"/>
              </a:rPr>
              <a:t>large earthquakes </a:t>
            </a:r>
          </a:p>
          <a:p>
            <a:endParaRPr lang="en-GB" sz="1600" dirty="0">
              <a:solidFill>
                <a:srgbClr val="637E93"/>
              </a:solidFill>
              <a:latin typeface="Ayuthaya" charset="-34"/>
              <a:ea typeface="Ayuthaya" charset="-34"/>
              <a:cs typeface="Ayuthaya" charset="-34"/>
            </a:endParaRPr>
          </a:p>
          <a:p>
            <a:r>
              <a:rPr lang="en-GB" sz="1600" dirty="0">
                <a:solidFill>
                  <a:srgbClr val="637E93"/>
                </a:solidFill>
                <a:latin typeface="Ayuthaya" charset="-34"/>
                <a:ea typeface="Ayuthaya" charset="-34"/>
                <a:cs typeface="Ayuthaya" charset="-34"/>
              </a:rPr>
              <a:t>Rapid assessment of earthquakes’ impact, </a:t>
            </a:r>
          </a:p>
          <a:p>
            <a:r>
              <a:rPr lang="en-GB" sz="1600" dirty="0">
                <a:solidFill>
                  <a:srgbClr val="637E93"/>
                </a:solidFill>
                <a:latin typeface="Ayuthaya" charset="-34"/>
                <a:ea typeface="Ayuthaya" charset="-34"/>
                <a:cs typeface="Ayuthaya" charset="-34"/>
              </a:rPr>
              <a:t>and emergency response</a:t>
            </a:r>
          </a:p>
          <a:p>
            <a:endParaRPr lang="en-US" dirty="0"/>
          </a:p>
        </p:txBody>
      </p:sp>
      <p:sp>
        <p:nvSpPr>
          <p:cNvPr id="7" name="Rectangle 6">
            <a:extLst>
              <a:ext uri="{FF2B5EF4-FFF2-40B4-BE49-F238E27FC236}">
                <a16:creationId xmlns:a16="http://schemas.microsoft.com/office/drawing/2014/main" id="{392DEAC5-B056-CD41-A404-5984E7B18462}"/>
              </a:ext>
            </a:extLst>
          </p:cNvPr>
          <p:cNvSpPr/>
          <p:nvPr/>
        </p:nvSpPr>
        <p:spPr>
          <a:xfrm flipV="1">
            <a:off x="556846" y="805763"/>
            <a:ext cx="6397823"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CBDD175-7F6B-DC44-BAD9-64AB2E3C0C90}"/>
              </a:ext>
            </a:extLst>
          </p:cNvPr>
          <p:cNvSpPr txBox="1"/>
          <p:nvPr/>
        </p:nvSpPr>
        <p:spPr>
          <a:xfrm>
            <a:off x="6894555" y="4272677"/>
            <a:ext cx="4865434" cy="2585323"/>
          </a:xfrm>
          <a:prstGeom prst="rect">
            <a:avLst/>
          </a:prstGeom>
          <a:noFill/>
        </p:spPr>
        <p:txBody>
          <a:bodyPr wrap="none" rtlCol="0">
            <a:spAutoFit/>
          </a:bodyPr>
          <a:lstStyle/>
          <a:p>
            <a:r>
              <a:rPr lang="en-GB" sz="1600" b="1" u="sng" dirty="0">
                <a:solidFill>
                  <a:srgbClr val="637E93"/>
                </a:solidFill>
                <a:latin typeface="Ayuthaya" charset="-34"/>
                <a:ea typeface="Ayuthaya" charset="-34"/>
                <a:cs typeface="Ayuthaya" charset="-34"/>
              </a:rPr>
              <a:t>Steps</a:t>
            </a:r>
            <a:r>
              <a:rPr lang="en-GB" sz="1600" dirty="0">
                <a:solidFill>
                  <a:srgbClr val="637E93"/>
                </a:solidFill>
                <a:latin typeface="Ayuthaya" charset="-34"/>
                <a:ea typeface="Ayuthaya" charset="-34"/>
                <a:cs typeface="Ayuthaya" charset="-34"/>
              </a:rPr>
              <a:t>:</a:t>
            </a:r>
          </a:p>
          <a:p>
            <a:endParaRPr lang="en-GB" sz="1600" dirty="0">
              <a:solidFill>
                <a:srgbClr val="637E93"/>
              </a:solidFill>
              <a:latin typeface="Ayuthaya" charset="-34"/>
              <a:ea typeface="Ayuthaya" charset="-34"/>
              <a:cs typeface="Ayuthaya" charset="-34"/>
            </a:endParaRPr>
          </a:p>
          <a:p>
            <a:r>
              <a:rPr lang="en-GB" sz="1600" dirty="0">
                <a:solidFill>
                  <a:srgbClr val="637E93"/>
                </a:solidFill>
                <a:latin typeface="Ayuthaya" charset="-34"/>
                <a:ea typeface="Ayuthaya" charset="-34"/>
                <a:cs typeface="Ayuthaya" charset="-34"/>
              </a:rPr>
              <a:t>Build dispel4py workflows to test </a:t>
            </a:r>
          </a:p>
          <a:p>
            <a:r>
              <a:rPr lang="en-GB" sz="1600" dirty="0">
                <a:solidFill>
                  <a:srgbClr val="637E93"/>
                </a:solidFill>
                <a:latin typeface="Ayuthaya" charset="-34"/>
                <a:ea typeface="Ayuthaya" charset="-34"/>
                <a:cs typeface="Ayuthaya" charset="-34"/>
              </a:rPr>
              <a:t>them locally – using small dataset.</a:t>
            </a:r>
          </a:p>
          <a:p>
            <a:endParaRPr lang="en-GB" sz="1600" dirty="0">
              <a:solidFill>
                <a:srgbClr val="637E93"/>
              </a:solidFill>
              <a:latin typeface="Ayuthaya" charset="-34"/>
              <a:ea typeface="Ayuthaya" charset="-34"/>
              <a:cs typeface="Ayuthaya" charset="-34"/>
            </a:endParaRPr>
          </a:p>
          <a:p>
            <a:r>
              <a:rPr lang="en-GB" sz="1600" dirty="0">
                <a:solidFill>
                  <a:srgbClr val="637E93"/>
                </a:solidFill>
                <a:latin typeface="Ayuthaya" charset="-34"/>
                <a:ea typeface="Ayuthaya" charset="-34"/>
                <a:cs typeface="Ayuthaya" charset="-34"/>
              </a:rPr>
              <a:t>Scale them up:</a:t>
            </a:r>
          </a:p>
          <a:p>
            <a:r>
              <a:rPr lang="en-GB" sz="1600" dirty="0">
                <a:solidFill>
                  <a:srgbClr val="637E93"/>
                </a:solidFill>
                <a:latin typeface="Ayuthaya" charset="-34"/>
                <a:ea typeface="Ayuthaya" charset="-34"/>
                <a:cs typeface="Ayuthaya" charset="-34"/>
              </a:rPr>
              <a:t>-Run the workflows using HPC/Cloud</a:t>
            </a:r>
          </a:p>
          <a:p>
            <a:r>
              <a:rPr lang="en-GB" sz="1600" dirty="0">
                <a:solidFill>
                  <a:srgbClr val="637E93"/>
                </a:solidFill>
                <a:latin typeface="Ayuthaya" charset="-34"/>
                <a:ea typeface="Ayuthaya" charset="-34"/>
                <a:cs typeface="Ayuthaya" charset="-34"/>
              </a:rPr>
              <a:t>  ** Using dispel4py parallel mappings</a:t>
            </a:r>
          </a:p>
          <a:p>
            <a:endParaRPr lang="en-GB" sz="1600" dirty="0">
              <a:solidFill>
                <a:srgbClr val="637E93"/>
              </a:solidFill>
              <a:latin typeface="Ayuthaya" charset="-34"/>
              <a:ea typeface="Ayuthaya" charset="-34"/>
              <a:cs typeface="Ayuthaya" charset="-34"/>
            </a:endParaRPr>
          </a:p>
          <a:p>
            <a:endParaRPr lang="en-US" dirty="0"/>
          </a:p>
        </p:txBody>
      </p:sp>
      <p:pic>
        <p:nvPicPr>
          <p:cNvPr id="9" name="Picture 8">
            <a:extLst>
              <a:ext uri="{FF2B5EF4-FFF2-40B4-BE49-F238E27FC236}">
                <a16:creationId xmlns:a16="http://schemas.microsoft.com/office/drawing/2014/main" id="{36B35FBE-DD18-5841-9645-04660CE71517}"/>
              </a:ext>
            </a:extLst>
          </p:cNvPr>
          <p:cNvPicPr>
            <a:picLocks noChangeAspect="1"/>
          </p:cNvPicPr>
          <p:nvPr/>
        </p:nvPicPr>
        <p:blipFill>
          <a:blip r:embed="rId3"/>
          <a:stretch>
            <a:fillRect/>
          </a:stretch>
        </p:blipFill>
        <p:spPr>
          <a:xfrm>
            <a:off x="10093295" y="0"/>
            <a:ext cx="2098705" cy="1185333"/>
          </a:xfrm>
          <a:prstGeom prst="rect">
            <a:avLst/>
          </a:prstGeom>
        </p:spPr>
      </p:pic>
      <p:pic>
        <p:nvPicPr>
          <p:cNvPr id="11" name="Picture 2" descr="Dare">
            <a:extLst>
              <a:ext uri="{FF2B5EF4-FFF2-40B4-BE49-F238E27FC236}">
                <a16:creationId xmlns:a16="http://schemas.microsoft.com/office/drawing/2014/main" id="{94E6FA47-C011-C448-B665-43975891CC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618" y="6125046"/>
            <a:ext cx="1474173" cy="330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510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8C626E-D3DD-7345-8CF4-370A7953ACDE}"/>
              </a:ext>
            </a:extLst>
          </p:cNvPr>
          <p:cNvSpPr/>
          <p:nvPr/>
        </p:nvSpPr>
        <p:spPr>
          <a:xfrm>
            <a:off x="2366009" y="708661"/>
            <a:ext cx="7660959" cy="45838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EE408167-6E4C-6F42-9A7C-4D00C3346CDD}"/>
              </a:ext>
            </a:extLst>
          </p:cNvPr>
          <p:cNvSpPr txBox="1"/>
          <p:nvPr/>
        </p:nvSpPr>
        <p:spPr>
          <a:xfrm>
            <a:off x="2105631" y="5292546"/>
            <a:ext cx="4175473"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Virtual Machine </a:t>
            </a:r>
            <a:r>
              <a:rPr lang="en-GB" sz="1400" dirty="0"/>
              <a:t> </a:t>
            </a:r>
            <a:endParaRPr lang="en-US" sz="1400" dirty="0"/>
          </a:p>
          <a:p>
            <a:pPr marL="742950" lvl="1" indent="-285750">
              <a:buFont typeface="Arial" panose="020B0604020202020204" pitchFamily="34" charset="0"/>
              <a:buChar char="•"/>
            </a:pPr>
            <a:r>
              <a:rPr lang="en-US" sz="1400" dirty="0"/>
              <a:t>(Bare-metal Instance )</a:t>
            </a:r>
          </a:p>
          <a:p>
            <a:pPr marL="742950" lvl="1" indent="-285750">
              <a:buFont typeface="Arial" panose="020B0604020202020204" pitchFamily="34" charset="0"/>
              <a:buChar char="•"/>
            </a:pPr>
            <a:r>
              <a:rPr lang="en-US" sz="1400" dirty="0"/>
              <a:t>24 Cores</a:t>
            </a:r>
          </a:p>
          <a:p>
            <a:pPr marL="285750" indent="-285750">
              <a:buFont typeface="Arial" panose="020B0604020202020204" pitchFamily="34" charset="0"/>
              <a:buChar char="•"/>
            </a:pPr>
            <a:r>
              <a:rPr lang="en-US" sz="1400" dirty="0"/>
              <a:t>Config script </a:t>
            </a:r>
            <a:r>
              <a:rPr lang="en-US" sz="1400" dirty="0">
                <a:sym typeface="Wingdings" pitchFamily="2" charset="2"/>
              </a:rPr>
              <a:t>to install docker, pip  &amp; python. </a:t>
            </a:r>
            <a:endParaRPr lang="en-US" sz="1400" dirty="0"/>
          </a:p>
        </p:txBody>
      </p:sp>
      <p:sp>
        <p:nvSpPr>
          <p:cNvPr id="6" name="Rectangle 5">
            <a:extLst>
              <a:ext uri="{FF2B5EF4-FFF2-40B4-BE49-F238E27FC236}">
                <a16:creationId xmlns:a16="http://schemas.microsoft.com/office/drawing/2014/main" id="{2CA777E3-95E0-1B4D-BE7A-E84B775660C6}"/>
              </a:ext>
            </a:extLst>
          </p:cNvPr>
          <p:cNvSpPr/>
          <p:nvPr/>
        </p:nvSpPr>
        <p:spPr>
          <a:xfrm>
            <a:off x="2686050" y="1474470"/>
            <a:ext cx="60579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E23E95B-B5EF-7C43-B023-0548CCB9DA21}"/>
              </a:ext>
            </a:extLst>
          </p:cNvPr>
          <p:cNvSpPr/>
          <p:nvPr/>
        </p:nvSpPr>
        <p:spPr>
          <a:xfrm>
            <a:off x="2838450" y="1626870"/>
            <a:ext cx="60579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39F35A-8425-2741-B451-6B1FE0975C1A}"/>
              </a:ext>
            </a:extLst>
          </p:cNvPr>
          <p:cNvSpPr/>
          <p:nvPr/>
        </p:nvSpPr>
        <p:spPr>
          <a:xfrm>
            <a:off x="2990850" y="1779270"/>
            <a:ext cx="60579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A06B40C-DD4C-9A43-B99A-67119F733B51}"/>
              </a:ext>
            </a:extLst>
          </p:cNvPr>
          <p:cNvSpPr/>
          <p:nvPr/>
        </p:nvSpPr>
        <p:spPr>
          <a:xfrm>
            <a:off x="3143250" y="1931670"/>
            <a:ext cx="60579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7BAF6C9-95DD-0441-916D-9EEC70B0E020}"/>
              </a:ext>
            </a:extLst>
          </p:cNvPr>
          <p:cNvSpPr/>
          <p:nvPr/>
        </p:nvSpPr>
        <p:spPr>
          <a:xfrm>
            <a:off x="1920239" y="537210"/>
            <a:ext cx="8605493" cy="59556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565A2971-0D41-6741-BE86-F003E8028407}"/>
              </a:ext>
            </a:extLst>
          </p:cNvPr>
          <p:cNvSpPr txBox="1"/>
          <p:nvPr/>
        </p:nvSpPr>
        <p:spPr>
          <a:xfrm>
            <a:off x="2719247" y="2375217"/>
            <a:ext cx="1145185" cy="338554"/>
          </a:xfrm>
          <a:prstGeom prst="rect">
            <a:avLst/>
          </a:prstGeom>
          <a:noFill/>
        </p:spPr>
        <p:txBody>
          <a:bodyPr wrap="none" rtlCol="0">
            <a:spAutoFit/>
          </a:bodyPr>
          <a:lstStyle/>
          <a:p>
            <a:r>
              <a:rPr lang="en-US" sz="1600" dirty="0"/>
              <a:t>MPI Cluster</a:t>
            </a:r>
          </a:p>
        </p:txBody>
      </p:sp>
      <p:sp>
        <p:nvSpPr>
          <p:cNvPr id="12" name="Rectangle 11">
            <a:extLst>
              <a:ext uri="{FF2B5EF4-FFF2-40B4-BE49-F238E27FC236}">
                <a16:creationId xmlns:a16="http://schemas.microsoft.com/office/drawing/2014/main" id="{79E02B23-D1C7-EA46-8A4D-E513A8BF5BB9}"/>
              </a:ext>
            </a:extLst>
          </p:cNvPr>
          <p:cNvSpPr/>
          <p:nvPr/>
        </p:nvSpPr>
        <p:spPr>
          <a:xfrm>
            <a:off x="4572000" y="1463040"/>
            <a:ext cx="1200150" cy="36576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specfem3D</a:t>
            </a:r>
            <a:endParaRPr lang="en-US" dirty="0"/>
          </a:p>
        </p:txBody>
      </p:sp>
      <p:sp>
        <p:nvSpPr>
          <p:cNvPr id="13" name="Rectangle 12">
            <a:extLst>
              <a:ext uri="{FF2B5EF4-FFF2-40B4-BE49-F238E27FC236}">
                <a16:creationId xmlns:a16="http://schemas.microsoft.com/office/drawing/2014/main" id="{5BD1F87B-EA60-5F47-B107-9AB3AA122DCA}"/>
              </a:ext>
            </a:extLst>
          </p:cNvPr>
          <p:cNvSpPr/>
          <p:nvPr/>
        </p:nvSpPr>
        <p:spPr>
          <a:xfrm>
            <a:off x="4617720" y="1959927"/>
            <a:ext cx="1200150" cy="36576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specfem3D_INPUT</a:t>
            </a:r>
            <a:endParaRPr lang="en-US" sz="1200" dirty="0"/>
          </a:p>
        </p:txBody>
      </p:sp>
      <p:sp>
        <p:nvSpPr>
          <p:cNvPr id="14" name="Rectangle 13">
            <a:extLst>
              <a:ext uri="{FF2B5EF4-FFF2-40B4-BE49-F238E27FC236}">
                <a16:creationId xmlns:a16="http://schemas.microsoft.com/office/drawing/2014/main" id="{B3ECB180-4107-D147-A350-29C3FA05C795}"/>
              </a:ext>
            </a:extLst>
          </p:cNvPr>
          <p:cNvSpPr/>
          <p:nvPr/>
        </p:nvSpPr>
        <p:spPr>
          <a:xfrm>
            <a:off x="5033010" y="2382837"/>
            <a:ext cx="990600" cy="365760"/>
          </a:xfrm>
          <a:prstGeom prst="rect">
            <a:avLst/>
          </a:prstGeom>
          <a:solidFill>
            <a:schemeClr val="accent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DATA</a:t>
            </a:r>
            <a:endParaRPr lang="en-US" sz="1200" dirty="0"/>
          </a:p>
        </p:txBody>
      </p:sp>
      <p:sp>
        <p:nvSpPr>
          <p:cNvPr id="15" name="Rectangle 14">
            <a:extLst>
              <a:ext uri="{FF2B5EF4-FFF2-40B4-BE49-F238E27FC236}">
                <a16:creationId xmlns:a16="http://schemas.microsoft.com/office/drawing/2014/main" id="{58C077FD-40AD-BB48-AE12-CC1425C16BE5}"/>
              </a:ext>
            </a:extLst>
          </p:cNvPr>
          <p:cNvSpPr/>
          <p:nvPr/>
        </p:nvSpPr>
        <p:spPr>
          <a:xfrm>
            <a:off x="5010150" y="3276282"/>
            <a:ext cx="990600" cy="36576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t>run_test.sh</a:t>
            </a:r>
            <a:endParaRPr lang="en-US" sz="1200" dirty="0"/>
          </a:p>
        </p:txBody>
      </p:sp>
      <p:cxnSp>
        <p:nvCxnSpPr>
          <p:cNvPr id="17" name="Straight Connector 16">
            <a:extLst>
              <a:ext uri="{FF2B5EF4-FFF2-40B4-BE49-F238E27FC236}">
                <a16:creationId xmlns:a16="http://schemas.microsoft.com/office/drawing/2014/main" id="{71D869A9-9C1B-4248-B801-F703153A71D4}"/>
              </a:ext>
            </a:extLst>
          </p:cNvPr>
          <p:cNvCxnSpPr>
            <a:cxnSpLocks/>
          </p:cNvCxnSpPr>
          <p:nvPr/>
        </p:nvCxnSpPr>
        <p:spPr>
          <a:xfrm>
            <a:off x="4903470" y="2306320"/>
            <a:ext cx="0" cy="211645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35E2226-B23A-854B-B5AD-BB6D62B0F21E}"/>
              </a:ext>
            </a:extLst>
          </p:cNvPr>
          <p:cNvCxnSpPr>
            <a:endCxn id="14" idx="1"/>
          </p:cNvCxnSpPr>
          <p:nvPr/>
        </p:nvCxnSpPr>
        <p:spPr>
          <a:xfrm>
            <a:off x="4914900" y="2565717"/>
            <a:ext cx="11811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E5F4F0E-99CE-1649-9AC8-6935D69F7950}"/>
              </a:ext>
            </a:extLst>
          </p:cNvPr>
          <p:cNvCxnSpPr/>
          <p:nvPr/>
        </p:nvCxnSpPr>
        <p:spPr>
          <a:xfrm>
            <a:off x="4909185" y="3491229"/>
            <a:ext cx="11811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240AA870-7DF6-DA43-AB59-E07F86B8ED18}"/>
              </a:ext>
            </a:extLst>
          </p:cNvPr>
          <p:cNvSpPr/>
          <p:nvPr/>
        </p:nvSpPr>
        <p:spPr>
          <a:xfrm>
            <a:off x="4989195" y="4057013"/>
            <a:ext cx="990600" cy="36576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OUTPUT_FILES</a:t>
            </a:r>
            <a:endParaRPr lang="en-US" sz="1200" dirty="0"/>
          </a:p>
        </p:txBody>
      </p:sp>
      <p:cxnSp>
        <p:nvCxnSpPr>
          <p:cNvPr id="24" name="Straight Connector 23">
            <a:extLst>
              <a:ext uri="{FF2B5EF4-FFF2-40B4-BE49-F238E27FC236}">
                <a16:creationId xmlns:a16="http://schemas.microsoft.com/office/drawing/2014/main" id="{F1142D45-7BF5-7940-B632-07ADF75BBE23}"/>
              </a:ext>
            </a:extLst>
          </p:cNvPr>
          <p:cNvCxnSpPr>
            <a:cxnSpLocks/>
          </p:cNvCxnSpPr>
          <p:nvPr/>
        </p:nvCxnSpPr>
        <p:spPr>
          <a:xfrm>
            <a:off x="4890135" y="4239893"/>
            <a:ext cx="11811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EEBB5487-C98B-B84D-A55F-A7CDC44486B3}"/>
              </a:ext>
            </a:extLst>
          </p:cNvPr>
          <p:cNvPicPr>
            <a:picLocks noChangeAspect="1"/>
          </p:cNvPicPr>
          <p:nvPr/>
        </p:nvPicPr>
        <p:blipFill>
          <a:blip r:embed="rId2"/>
          <a:stretch>
            <a:fillRect/>
          </a:stretch>
        </p:blipFill>
        <p:spPr>
          <a:xfrm>
            <a:off x="6475642" y="1474470"/>
            <a:ext cx="1662065" cy="1590833"/>
          </a:xfrm>
          <a:prstGeom prst="rect">
            <a:avLst/>
          </a:prstGeom>
        </p:spPr>
      </p:pic>
      <p:pic>
        <p:nvPicPr>
          <p:cNvPr id="33" name="Picture 32">
            <a:extLst>
              <a:ext uri="{FF2B5EF4-FFF2-40B4-BE49-F238E27FC236}">
                <a16:creationId xmlns:a16="http://schemas.microsoft.com/office/drawing/2014/main" id="{0C056711-8D42-3B42-B9AB-75647AC31892}"/>
              </a:ext>
            </a:extLst>
          </p:cNvPr>
          <p:cNvPicPr>
            <a:picLocks noChangeAspect="1"/>
          </p:cNvPicPr>
          <p:nvPr/>
        </p:nvPicPr>
        <p:blipFill>
          <a:blip r:embed="rId3"/>
          <a:stretch>
            <a:fillRect/>
          </a:stretch>
        </p:blipFill>
        <p:spPr>
          <a:xfrm>
            <a:off x="6384082" y="3236753"/>
            <a:ext cx="1306769" cy="1965465"/>
          </a:xfrm>
          <a:prstGeom prst="rect">
            <a:avLst/>
          </a:prstGeom>
        </p:spPr>
      </p:pic>
      <p:cxnSp>
        <p:nvCxnSpPr>
          <p:cNvPr id="35" name="Straight Connector 34">
            <a:extLst>
              <a:ext uri="{FF2B5EF4-FFF2-40B4-BE49-F238E27FC236}">
                <a16:creationId xmlns:a16="http://schemas.microsoft.com/office/drawing/2014/main" id="{25D061CE-5832-1649-9CE7-6B4AB30EDCCF}"/>
              </a:ext>
            </a:extLst>
          </p:cNvPr>
          <p:cNvCxnSpPr>
            <a:cxnSpLocks/>
          </p:cNvCxnSpPr>
          <p:nvPr/>
        </p:nvCxnSpPr>
        <p:spPr>
          <a:xfrm>
            <a:off x="6050280" y="2580957"/>
            <a:ext cx="436249"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75504C8-1206-5146-9C58-7F17B4A1DEE7}"/>
              </a:ext>
            </a:extLst>
          </p:cNvPr>
          <p:cNvCxnSpPr>
            <a:cxnSpLocks/>
          </p:cNvCxnSpPr>
          <p:nvPr/>
        </p:nvCxnSpPr>
        <p:spPr>
          <a:xfrm>
            <a:off x="6000750" y="4275770"/>
            <a:ext cx="436249"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61577B4-18DA-894B-87E8-153B6ACB9F34}"/>
              </a:ext>
            </a:extLst>
          </p:cNvPr>
          <p:cNvSpPr txBox="1"/>
          <p:nvPr/>
        </p:nvSpPr>
        <p:spPr>
          <a:xfrm>
            <a:off x="269253" y="97904"/>
            <a:ext cx="10830156" cy="369332"/>
          </a:xfrm>
          <a:prstGeom prst="rect">
            <a:avLst/>
          </a:prstGeom>
          <a:noFill/>
        </p:spPr>
        <p:txBody>
          <a:bodyPr wrap="square" rtlCol="0">
            <a:spAutoFit/>
          </a:bodyPr>
          <a:lstStyle/>
          <a:p>
            <a:r>
              <a:rPr lang="en-US" dirty="0">
                <a:solidFill>
                  <a:srgbClr val="637E93"/>
                </a:solidFill>
                <a:latin typeface="Ayuthaya" charset="-34"/>
                <a:ea typeface="Ayuthaya" charset="-34"/>
                <a:cs typeface="Ayuthaya" charset="-34"/>
              </a:rPr>
              <a:t>Seismic Waveform Simulation: Specfem3D + MPI  cluster</a:t>
            </a:r>
          </a:p>
        </p:txBody>
      </p:sp>
      <p:pic>
        <p:nvPicPr>
          <p:cNvPr id="41" name="Picture 40">
            <a:extLst>
              <a:ext uri="{FF2B5EF4-FFF2-40B4-BE49-F238E27FC236}">
                <a16:creationId xmlns:a16="http://schemas.microsoft.com/office/drawing/2014/main" id="{491E8CAB-08DE-2C41-BE79-E2FB6C19D022}"/>
              </a:ext>
            </a:extLst>
          </p:cNvPr>
          <p:cNvPicPr>
            <a:picLocks noChangeAspect="1"/>
          </p:cNvPicPr>
          <p:nvPr/>
        </p:nvPicPr>
        <p:blipFill>
          <a:blip r:embed="rId4"/>
          <a:stretch>
            <a:fillRect/>
          </a:stretch>
        </p:blipFill>
        <p:spPr>
          <a:xfrm>
            <a:off x="7738390" y="3662204"/>
            <a:ext cx="2152250" cy="1636570"/>
          </a:xfrm>
          <a:prstGeom prst="rect">
            <a:avLst/>
          </a:prstGeom>
        </p:spPr>
      </p:pic>
      <p:sp>
        <p:nvSpPr>
          <p:cNvPr id="43" name="TextBox 42">
            <a:extLst>
              <a:ext uri="{FF2B5EF4-FFF2-40B4-BE49-F238E27FC236}">
                <a16:creationId xmlns:a16="http://schemas.microsoft.com/office/drawing/2014/main" id="{6731CE3E-69C6-B140-AC93-9E8743D34677}"/>
              </a:ext>
            </a:extLst>
          </p:cNvPr>
          <p:cNvSpPr txBox="1"/>
          <p:nvPr/>
        </p:nvSpPr>
        <p:spPr>
          <a:xfrm>
            <a:off x="6196488" y="5320113"/>
            <a:ext cx="4244627" cy="1384995"/>
          </a:xfrm>
          <a:prstGeom prst="rect">
            <a:avLst/>
          </a:prstGeom>
          <a:noFill/>
        </p:spPr>
        <p:txBody>
          <a:bodyPr wrap="square" rtlCol="0">
            <a:spAutoFit/>
          </a:bodyPr>
          <a:lstStyle/>
          <a:p>
            <a:pPr marL="285750" indent="-285750">
              <a:buFont typeface="Arial" panose="020B0604020202020204" pitchFamily="34" charset="0"/>
              <a:buChar char="•"/>
            </a:pPr>
            <a:r>
              <a:rPr lang="en-GB" sz="1400" dirty="0"/>
              <a:t>Clone the WP6_EPOS </a:t>
            </a:r>
            <a:r>
              <a:rPr lang="en-GB" sz="1400" dirty="0" err="1"/>
              <a:t>gitlab</a:t>
            </a:r>
            <a:r>
              <a:rPr lang="en-GB" sz="1400" dirty="0"/>
              <a:t> repo</a:t>
            </a:r>
          </a:p>
          <a:p>
            <a:pPr marL="285750" indent="-285750">
              <a:buFont typeface="Arial" panose="020B0604020202020204" pitchFamily="34" charset="0"/>
              <a:buChar char="•"/>
            </a:pPr>
            <a:r>
              <a:rPr lang="en-GB" sz="1400" dirty="0"/>
              <a:t>Docker info: Alpine 3.8, </a:t>
            </a:r>
            <a:r>
              <a:rPr lang="en-GB" sz="1400" dirty="0" err="1"/>
              <a:t>OpenMPI</a:t>
            </a:r>
            <a:r>
              <a:rPr lang="en-GB" sz="1400" dirty="0"/>
              <a:t>, Specfem3D</a:t>
            </a:r>
          </a:p>
          <a:p>
            <a:pPr marL="285750" indent="-285750">
              <a:buFont typeface="Arial" panose="020B0604020202020204" pitchFamily="34" charset="0"/>
              <a:buChar char="•"/>
            </a:pPr>
            <a:r>
              <a:rPr lang="en-GB" sz="1400" dirty="0"/>
              <a:t>Build the image</a:t>
            </a:r>
          </a:p>
          <a:p>
            <a:pPr marL="285750" indent="-285750">
              <a:buFont typeface="Arial" panose="020B0604020202020204" pitchFamily="34" charset="0"/>
              <a:buChar char="•"/>
            </a:pPr>
            <a:r>
              <a:rPr lang="en-GB" sz="1400" dirty="0"/>
              <a:t>Copy the Specfem3D_INPUT in the container</a:t>
            </a:r>
          </a:p>
          <a:p>
            <a:pPr marL="285750" indent="-285750">
              <a:buFont typeface="Arial" panose="020B0604020202020204" pitchFamily="34" charset="0"/>
              <a:buChar char="•"/>
            </a:pPr>
            <a:r>
              <a:rPr lang="en-GB" sz="1400" dirty="0"/>
              <a:t>Run the docker container</a:t>
            </a:r>
          </a:p>
          <a:p>
            <a:endParaRPr lang="en-GB" sz="1400" dirty="0"/>
          </a:p>
        </p:txBody>
      </p:sp>
      <p:sp>
        <p:nvSpPr>
          <p:cNvPr id="44" name="TextBox 43">
            <a:extLst>
              <a:ext uri="{FF2B5EF4-FFF2-40B4-BE49-F238E27FC236}">
                <a16:creationId xmlns:a16="http://schemas.microsoft.com/office/drawing/2014/main" id="{265C38D9-D4A2-AA45-AD6E-FEAE093E7B41}"/>
              </a:ext>
            </a:extLst>
          </p:cNvPr>
          <p:cNvSpPr txBox="1"/>
          <p:nvPr/>
        </p:nvSpPr>
        <p:spPr>
          <a:xfrm>
            <a:off x="6475642" y="815686"/>
            <a:ext cx="2490425" cy="646331"/>
          </a:xfrm>
          <a:prstGeom prst="rect">
            <a:avLst/>
          </a:prstGeom>
          <a:noFill/>
        </p:spPr>
        <p:txBody>
          <a:bodyPr wrap="none" rtlCol="0">
            <a:spAutoFit/>
          </a:bodyPr>
          <a:lstStyle/>
          <a:p>
            <a:r>
              <a:rPr lang="en-US" dirty="0"/>
              <a:t>&gt;&gt; cd specfem3D_INPUT</a:t>
            </a:r>
          </a:p>
          <a:p>
            <a:r>
              <a:rPr lang="en-US" dirty="0"/>
              <a:t>&gt;&gt; ./</a:t>
            </a:r>
            <a:r>
              <a:rPr lang="en-US" dirty="0" err="1"/>
              <a:t>run_test</a:t>
            </a:r>
            <a:endParaRPr lang="en-US" dirty="0"/>
          </a:p>
        </p:txBody>
      </p:sp>
      <p:pic>
        <p:nvPicPr>
          <p:cNvPr id="1026" name="Picture 2" descr="Image result for docker logo">
            <a:extLst>
              <a:ext uri="{FF2B5EF4-FFF2-40B4-BE49-F238E27FC236}">
                <a16:creationId xmlns:a16="http://schemas.microsoft.com/office/drawing/2014/main" id="{BB5910E8-B37D-9F45-8096-6A88D07414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18800" y="1243013"/>
            <a:ext cx="1162259" cy="993815"/>
          </a:xfrm>
          <a:prstGeom prst="rect">
            <a:avLst/>
          </a:prstGeom>
          <a:noFill/>
          <a:extLst>
            <a:ext uri="{909E8E84-426E-40DD-AFC4-6F175D3DCCD1}">
              <a14:hiddenFill xmlns:a14="http://schemas.microsoft.com/office/drawing/2010/main">
                <a:solidFill>
                  <a:srgbClr val="FFFFFF"/>
                </a:solidFill>
              </a14:hiddenFill>
            </a:ext>
          </a:extLst>
        </p:spPr>
      </p:pic>
      <p:pic>
        <p:nvPicPr>
          <p:cNvPr id="30" name="Content Placeholder 5">
            <a:extLst>
              <a:ext uri="{FF2B5EF4-FFF2-40B4-BE49-F238E27FC236}">
                <a16:creationId xmlns:a16="http://schemas.microsoft.com/office/drawing/2014/main" id="{B07F1448-0C6E-B04C-82AF-9673C7767349}"/>
              </a:ext>
            </a:extLst>
          </p:cNvPr>
          <p:cNvPicPr>
            <a:picLocks noGrp="1" noChangeAspect="1"/>
          </p:cNvPicPr>
          <p:nvPr>
            <p:ph idx="1"/>
          </p:nvPr>
        </p:nvPicPr>
        <p:blipFill rotWithShape="1">
          <a:blip r:embed="rId6"/>
          <a:srcRect l="19924" t="19986" r="66975" b="51052"/>
          <a:stretch/>
        </p:blipFill>
        <p:spPr>
          <a:xfrm>
            <a:off x="146485" y="4616748"/>
            <a:ext cx="1378564" cy="1406729"/>
          </a:xfrm>
        </p:spPr>
      </p:pic>
      <p:sp>
        <p:nvSpPr>
          <p:cNvPr id="3" name="TextBox 2">
            <a:extLst>
              <a:ext uri="{FF2B5EF4-FFF2-40B4-BE49-F238E27FC236}">
                <a16:creationId xmlns:a16="http://schemas.microsoft.com/office/drawing/2014/main" id="{AEC13B24-D339-3E41-A9E9-D911F02FFECE}"/>
              </a:ext>
            </a:extLst>
          </p:cNvPr>
          <p:cNvSpPr txBox="1"/>
          <p:nvPr/>
        </p:nvSpPr>
        <p:spPr>
          <a:xfrm>
            <a:off x="103506" y="4432082"/>
            <a:ext cx="1421543" cy="369332"/>
          </a:xfrm>
          <a:prstGeom prst="rect">
            <a:avLst/>
          </a:prstGeom>
          <a:noFill/>
        </p:spPr>
        <p:txBody>
          <a:bodyPr wrap="none" rtlCol="0">
            <a:spAutoFit/>
          </a:bodyPr>
          <a:lstStyle/>
          <a:p>
            <a:r>
              <a:rPr lang="en-US" dirty="0"/>
              <a:t>Test Case: RA</a:t>
            </a:r>
          </a:p>
        </p:txBody>
      </p:sp>
      <p:sp>
        <p:nvSpPr>
          <p:cNvPr id="31" name="Rectangle 30">
            <a:extLst>
              <a:ext uri="{FF2B5EF4-FFF2-40B4-BE49-F238E27FC236}">
                <a16:creationId xmlns:a16="http://schemas.microsoft.com/office/drawing/2014/main" id="{66FE7A08-16FA-A348-9F7E-BF33C6ADA824}"/>
              </a:ext>
            </a:extLst>
          </p:cNvPr>
          <p:cNvSpPr/>
          <p:nvPr/>
        </p:nvSpPr>
        <p:spPr>
          <a:xfrm flipV="1">
            <a:off x="302115" y="426771"/>
            <a:ext cx="65488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2" descr="Image result for epcc">
            <a:extLst>
              <a:ext uri="{FF2B5EF4-FFF2-40B4-BE49-F238E27FC236}">
                <a16:creationId xmlns:a16="http://schemas.microsoft.com/office/drawing/2014/main" id="{3294FBC6-777C-D647-ABAF-8381FD4B0D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57353" y="6023477"/>
            <a:ext cx="1523106" cy="53367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Dare">
            <a:extLst>
              <a:ext uri="{FF2B5EF4-FFF2-40B4-BE49-F238E27FC236}">
                <a16:creationId xmlns:a16="http://schemas.microsoft.com/office/drawing/2014/main" id="{6360B2D6-82C7-9E46-BBB6-03613771A8E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7618" y="6125046"/>
            <a:ext cx="1474173" cy="33053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69B3625-6A8A-7640-97E0-27B0258D71A4}"/>
              </a:ext>
            </a:extLst>
          </p:cNvPr>
          <p:cNvSpPr txBox="1"/>
          <p:nvPr/>
        </p:nvSpPr>
        <p:spPr>
          <a:xfrm>
            <a:off x="8231373" y="2269873"/>
            <a:ext cx="3900107" cy="1200329"/>
          </a:xfrm>
          <a:prstGeom prst="rect">
            <a:avLst/>
          </a:prstGeom>
          <a:noFill/>
        </p:spPr>
        <p:txBody>
          <a:bodyPr wrap="none" rtlCol="0">
            <a:spAutoFit/>
          </a:bodyPr>
          <a:lstStyle/>
          <a:p>
            <a:r>
              <a:rPr lang="en-GB" dirty="0"/>
              <a:t>-</a:t>
            </a:r>
            <a:r>
              <a:rPr lang="en-GB" b="1" dirty="0"/>
              <a:t>seismic source parameters </a:t>
            </a:r>
            <a:r>
              <a:rPr lang="en-GB" dirty="0"/>
              <a:t>that </a:t>
            </a:r>
          </a:p>
          <a:p>
            <a:r>
              <a:rPr lang="en-GB" b="1" dirty="0"/>
              <a:t>describe the earthquake </a:t>
            </a:r>
            <a:r>
              <a:rPr lang="en-GB" dirty="0"/>
              <a:t>to be simulate</a:t>
            </a:r>
          </a:p>
          <a:p>
            <a:r>
              <a:rPr lang="en-GB" dirty="0"/>
              <a:t>- </a:t>
            </a:r>
            <a:r>
              <a:rPr lang="en-GB" b="1" dirty="0"/>
              <a:t>models</a:t>
            </a:r>
            <a:r>
              <a:rPr lang="en-GB" dirty="0"/>
              <a:t> to </a:t>
            </a:r>
            <a:r>
              <a:rPr lang="en-GB" b="1" dirty="0"/>
              <a:t>describe the region </a:t>
            </a:r>
            <a:r>
              <a:rPr lang="en-GB" dirty="0"/>
              <a:t>where </a:t>
            </a:r>
          </a:p>
          <a:p>
            <a:r>
              <a:rPr lang="en-GB" dirty="0"/>
              <a:t>the seismic wavefield is simulated</a:t>
            </a:r>
          </a:p>
        </p:txBody>
      </p:sp>
    </p:spTree>
    <p:extLst>
      <p:ext uri="{BB962C8B-B14F-4D97-AF65-F5344CB8AC3E}">
        <p14:creationId xmlns:p14="http://schemas.microsoft.com/office/powerpoint/2010/main" val="326077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1" grpId="0"/>
      <p:bldP spid="12" grpId="0" animBg="1"/>
      <p:bldP spid="13" grpId="0" animBg="1"/>
      <p:bldP spid="14" grpId="0" animBg="1"/>
      <p:bldP spid="15" grpId="0" animBg="1"/>
      <p:bldP spid="23" grpId="0" animBg="1"/>
      <p:bldP spid="43" grpId="0"/>
      <p:bldP spid="44" grpId="0"/>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235060-F809-1542-93AE-C2F7B690005A}"/>
              </a:ext>
            </a:extLst>
          </p:cNvPr>
          <p:cNvPicPr>
            <a:picLocks noChangeAspect="1"/>
          </p:cNvPicPr>
          <p:nvPr/>
        </p:nvPicPr>
        <p:blipFill>
          <a:blip r:embed="rId2"/>
          <a:stretch>
            <a:fillRect/>
          </a:stretch>
        </p:blipFill>
        <p:spPr>
          <a:xfrm>
            <a:off x="3709670" y="709654"/>
            <a:ext cx="2618740" cy="6148346"/>
          </a:xfrm>
          <a:prstGeom prst="rect">
            <a:avLst/>
          </a:prstGeom>
        </p:spPr>
      </p:pic>
      <p:sp>
        <p:nvSpPr>
          <p:cNvPr id="7" name="TextBox 6">
            <a:extLst>
              <a:ext uri="{FF2B5EF4-FFF2-40B4-BE49-F238E27FC236}">
                <a16:creationId xmlns:a16="http://schemas.microsoft.com/office/drawing/2014/main" id="{F1769014-B909-184C-A11F-74390E10445A}"/>
              </a:ext>
            </a:extLst>
          </p:cNvPr>
          <p:cNvSpPr txBox="1"/>
          <p:nvPr/>
        </p:nvSpPr>
        <p:spPr>
          <a:xfrm>
            <a:off x="370793" y="155656"/>
            <a:ext cx="5698996" cy="369332"/>
          </a:xfrm>
          <a:prstGeom prst="rect">
            <a:avLst/>
          </a:prstGeom>
          <a:noFill/>
        </p:spPr>
        <p:txBody>
          <a:bodyPr wrap="none" rtlCol="0">
            <a:spAutoFit/>
          </a:bodyPr>
          <a:lstStyle/>
          <a:p>
            <a:r>
              <a:rPr lang="en-US" dirty="0">
                <a:solidFill>
                  <a:srgbClr val="637E93"/>
                </a:solidFill>
                <a:latin typeface="Ayuthaya" charset="-34"/>
                <a:ea typeface="Ayuthaya" charset="-34"/>
                <a:cs typeface="Ayuthaya" charset="-34"/>
              </a:rPr>
              <a:t>Get Pre-Preprocessed Synthetic and Data</a:t>
            </a:r>
          </a:p>
        </p:txBody>
      </p:sp>
      <p:pic>
        <p:nvPicPr>
          <p:cNvPr id="8" name="Content Placeholder 5">
            <a:extLst>
              <a:ext uri="{FF2B5EF4-FFF2-40B4-BE49-F238E27FC236}">
                <a16:creationId xmlns:a16="http://schemas.microsoft.com/office/drawing/2014/main" id="{9291E813-89EF-C24B-90C2-7080C6521F70}"/>
              </a:ext>
            </a:extLst>
          </p:cNvPr>
          <p:cNvPicPr>
            <a:picLocks noChangeAspect="1"/>
          </p:cNvPicPr>
          <p:nvPr/>
        </p:nvPicPr>
        <p:blipFill rotWithShape="1">
          <a:blip r:embed="rId3"/>
          <a:srcRect l="36187" t="28235" r="48443" b="36604"/>
          <a:stretch/>
        </p:blipFill>
        <p:spPr>
          <a:xfrm>
            <a:off x="103506" y="4801414"/>
            <a:ext cx="1428750" cy="1508760"/>
          </a:xfrm>
          <a:prstGeom prst="rect">
            <a:avLst/>
          </a:prstGeom>
        </p:spPr>
      </p:pic>
      <p:sp>
        <p:nvSpPr>
          <p:cNvPr id="12" name="TextBox 11">
            <a:extLst>
              <a:ext uri="{FF2B5EF4-FFF2-40B4-BE49-F238E27FC236}">
                <a16:creationId xmlns:a16="http://schemas.microsoft.com/office/drawing/2014/main" id="{668B4AB0-9416-4A4B-82BE-EC941FB9BF3D}"/>
              </a:ext>
            </a:extLst>
          </p:cNvPr>
          <p:cNvSpPr txBox="1"/>
          <p:nvPr/>
        </p:nvSpPr>
        <p:spPr>
          <a:xfrm>
            <a:off x="103506" y="4432082"/>
            <a:ext cx="1421543" cy="369332"/>
          </a:xfrm>
          <a:prstGeom prst="rect">
            <a:avLst/>
          </a:prstGeom>
          <a:noFill/>
        </p:spPr>
        <p:txBody>
          <a:bodyPr wrap="none" rtlCol="0">
            <a:spAutoFit/>
          </a:bodyPr>
          <a:lstStyle/>
          <a:p>
            <a:r>
              <a:rPr lang="en-US" dirty="0"/>
              <a:t>Test Case: RA</a:t>
            </a:r>
          </a:p>
        </p:txBody>
      </p:sp>
      <p:pic>
        <p:nvPicPr>
          <p:cNvPr id="9" name="Picture 8">
            <a:extLst>
              <a:ext uri="{FF2B5EF4-FFF2-40B4-BE49-F238E27FC236}">
                <a16:creationId xmlns:a16="http://schemas.microsoft.com/office/drawing/2014/main" id="{34AEC809-D23C-314E-9FD3-6E888231179A}"/>
              </a:ext>
            </a:extLst>
          </p:cNvPr>
          <p:cNvPicPr>
            <a:picLocks noChangeAspect="1"/>
          </p:cNvPicPr>
          <p:nvPr/>
        </p:nvPicPr>
        <p:blipFill>
          <a:blip r:embed="rId4"/>
          <a:stretch>
            <a:fillRect/>
          </a:stretch>
        </p:blipFill>
        <p:spPr>
          <a:xfrm>
            <a:off x="10093295" y="0"/>
            <a:ext cx="2098705" cy="1185333"/>
          </a:xfrm>
          <a:prstGeom prst="rect">
            <a:avLst/>
          </a:prstGeom>
        </p:spPr>
      </p:pic>
      <p:sp>
        <p:nvSpPr>
          <p:cNvPr id="11" name="Rectangle 10">
            <a:extLst>
              <a:ext uri="{FF2B5EF4-FFF2-40B4-BE49-F238E27FC236}">
                <a16:creationId xmlns:a16="http://schemas.microsoft.com/office/drawing/2014/main" id="{EAE5B9EA-C7D7-E345-B2E3-7349780EC454}"/>
              </a:ext>
            </a:extLst>
          </p:cNvPr>
          <p:cNvSpPr/>
          <p:nvPr/>
        </p:nvSpPr>
        <p:spPr>
          <a:xfrm flipV="1">
            <a:off x="475880" y="524987"/>
            <a:ext cx="7767788" cy="5897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Image result for epcc">
            <a:extLst>
              <a:ext uri="{FF2B5EF4-FFF2-40B4-BE49-F238E27FC236}">
                <a16:creationId xmlns:a16="http://schemas.microsoft.com/office/drawing/2014/main" id="{357AAA53-18B6-9349-AA06-C8B6C5372D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57353" y="6023477"/>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320ABEF-FDAB-3448-8D70-BCEF268A3521}"/>
              </a:ext>
            </a:extLst>
          </p:cNvPr>
          <p:cNvSpPr txBox="1"/>
          <p:nvPr/>
        </p:nvSpPr>
        <p:spPr>
          <a:xfrm>
            <a:off x="6421794" y="1772529"/>
            <a:ext cx="3881191" cy="584775"/>
          </a:xfrm>
          <a:prstGeom prst="rect">
            <a:avLst/>
          </a:prstGeom>
          <a:noFill/>
        </p:spPr>
        <p:txBody>
          <a:bodyPr wrap="none" rtlCol="0">
            <a:spAutoFit/>
          </a:bodyPr>
          <a:lstStyle/>
          <a:p>
            <a:r>
              <a:rPr lang="en-US" sz="1600" dirty="0">
                <a:solidFill>
                  <a:srgbClr val="637E93"/>
                </a:solidFill>
                <a:latin typeface="Ayuthaya" charset="-34"/>
                <a:ea typeface="Ayuthaya" charset="-34"/>
                <a:cs typeface="Ayuthaya" charset="-34"/>
              </a:rPr>
              <a:t>Similar preprocessing steps </a:t>
            </a:r>
          </a:p>
          <a:p>
            <a:r>
              <a:rPr lang="en-US" sz="1600" dirty="0">
                <a:solidFill>
                  <a:srgbClr val="637E93"/>
                </a:solidFill>
                <a:latin typeface="Ayuthaya" charset="-34"/>
                <a:ea typeface="Ayuthaya" charset="-34"/>
                <a:cs typeface="Ayuthaya" charset="-34"/>
              </a:rPr>
              <a:t>in synthetic and observed data</a:t>
            </a:r>
          </a:p>
        </p:txBody>
      </p:sp>
    </p:spTree>
    <p:extLst>
      <p:ext uri="{BB962C8B-B14F-4D97-AF65-F5344CB8AC3E}">
        <p14:creationId xmlns:p14="http://schemas.microsoft.com/office/powerpoint/2010/main" val="1918799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4A6BFB-EB1B-4E45-9872-1F18CB8EDB6D}"/>
              </a:ext>
            </a:extLst>
          </p:cNvPr>
          <p:cNvPicPr>
            <a:picLocks noChangeAspect="1"/>
          </p:cNvPicPr>
          <p:nvPr/>
        </p:nvPicPr>
        <p:blipFill>
          <a:blip r:embed="rId2"/>
          <a:stretch>
            <a:fillRect/>
          </a:stretch>
        </p:blipFill>
        <p:spPr>
          <a:xfrm>
            <a:off x="282576" y="1201385"/>
            <a:ext cx="7226300" cy="2641600"/>
          </a:xfrm>
          <a:prstGeom prst="rect">
            <a:avLst/>
          </a:prstGeom>
        </p:spPr>
      </p:pic>
      <p:pic>
        <p:nvPicPr>
          <p:cNvPr id="6" name="Picture 5">
            <a:extLst>
              <a:ext uri="{FF2B5EF4-FFF2-40B4-BE49-F238E27FC236}">
                <a16:creationId xmlns:a16="http://schemas.microsoft.com/office/drawing/2014/main" id="{83797EBE-D02B-F348-9796-749ACE700431}"/>
              </a:ext>
            </a:extLst>
          </p:cNvPr>
          <p:cNvPicPr>
            <a:picLocks noChangeAspect="1"/>
          </p:cNvPicPr>
          <p:nvPr/>
        </p:nvPicPr>
        <p:blipFill>
          <a:blip r:embed="rId3"/>
          <a:stretch>
            <a:fillRect/>
          </a:stretch>
        </p:blipFill>
        <p:spPr>
          <a:xfrm>
            <a:off x="3724751" y="1919461"/>
            <a:ext cx="7989742" cy="3255080"/>
          </a:xfrm>
          <a:prstGeom prst="rect">
            <a:avLst/>
          </a:prstGeom>
        </p:spPr>
      </p:pic>
      <p:sp>
        <p:nvSpPr>
          <p:cNvPr id="8" name="Rectangle 7">
            <a:extLst>
              <a:ext uri="{FF2B5EF4-FFF2-40B4-BE49-F238E27FC236}">
                <a16:creationId xmlns:a16="http://schemas.microsoft.com/office/drawing/2014/main" id="{96B3B0E2-DFEF-0C4F-B99D-3E2CF2180106}"/>
              </a:ext>
            </a:extLst>
          </p:cNvPr>
          <p:cNvSpPr/>
          <p:nvPr/>
        </p:nvSpPr>
        <p:spPr>
          <a:xfrm>
            <a:off x="477507" y="3989238"/>
            <a:ext cx="877252" cy="75723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9" name="Rectangle 8">
            <a:extLst>
              <a:ext uri="{FF2B5EF4-FFF2-40B4-BE49-F238E27FC236}">
                <a16:creationId xmlns:a16="http://schemas.microsoft.com/office/drawing/2014/main" id="{0E9698C1-1215-C647-9FF4-21B037685DAA}"/>
              </a:ext>
            </a:extLst>
          </p:cNvPr>
          <p:cNvSpPr/>
          <p:nvPr/>
        </p:nvSpPr>
        <p:spPr>
          <a:xfrm>
            <a:off x="486297" y="5002891"/>
            <a:ext cx="877252" cy="75723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synth</a:t>
            </a:r>
          </a:p>
        </p:txBody>
      </p:sp>
      <p:pic>
        <p:nvPicPr>
          <p:cNvPr id="11" name="Picture 10">
            <a:extLst>
              <a:ext uri="{FF2B5EF4-FFF2-40B4-BE49-F238E27FC236}">
                <a16:creationId xmlns:a16="http://schemas.microsoft.com/office/drawing/2014/main" id="{5F6B5B61-CC56-B949-A317-F872B3202B50}"/>
              </a:ext>
            </a:extLst>
          </p:cNvPr>
          <p:cNvPicPr>
            <a:picLocks noChangeAspect="1"/>
          </p:cNvPicPr>
          <p:nvPr/>
        </p:nvPicPr>
        <p:blipFill>
          <a:blip r:embed="rId4"/>
          <a:stretch>
            <a:fillRect/>
          </a:stretch>
        </p:blipFill>
        <p:spPr>
          <a:xfrm>
            <a:off x="1388858" y="3877764"/>
            <a:ext cx="1303020" cy="928888"/>
          </a:xfrm>
          <a:prstGeom prst="rect">
            <a:avLst/>
          </a:prstGeom>
        </p:spPr>
      </p:pic>
      <p:sp>
        <p:nvSpPr>
          <p:cNvPr id="18" name="Rectangle 17">
            <a:extLst>
              <a:ext uri="{FF2B5EF4-FFF2-40B4-BE49-F238E27FC236}">
                <a16:creationId xmlns:a16="http://schemas.microsoft.com/office/drawing/2014/main" id="{5E92B38C-6C80-5F43-99D3-306387D6C216}"/>
              </a:ext>
            </a:extLst>
          </p:cNvPr>
          <p:cNvSpPr/>
          <p:nvPr/>
        </p:nvSpPr>
        <p:spPr>
          <a:xfrm>
            <a:off x="3724751" y="5277996"/>
            <a:ext cx="1303020" cy="757238"/>
          </a:xfrm>
          <a:prstGeom prst="rect">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pic>
        <p:nvPicPr>
          <p:cNvPr id="19" name="Picture 18">
            <a:extLst>
              <a:ext uri="{FF2B5EF4-FFF2-40B4-BE49-F238E27FC236}">
                <a16:creationId xmlns:a16="http://schemas.microsoft.com/office/drawing/2014/main" id="{4250B89D-8B62-0544-8F79-EE8F25A29384}"/>
              </a:ext>
            </a:extLst>
          </p:cNvPr>
          <p:cNvPicPr>
            <a:picLocks noChangeAspect="1"/>
          </p:cNvPicPr>
          <p:nvPr/>
        </p:nvPicPr>
        <p:blipFill rotWithShape="1">
          <a:blip r:embed="rId5"/>
          <a:srcRect l="1" t="28204" r="288"/>
          <a:stretch/>
        </p:blipFill>
        <p:spPr>
          <a:xfrm>
            <a:off x="1388858" y="4814028"/>
            <a:ext cx="1303020" cy="1411126"/>
          </a:xfrm>
          <a:prstGeom prst="rect">
            <a:avLst/>
          </a:prstGeom>
        </p:spPr>
      </p:pic>
      <p:sp>
        <p:nvSpPr>
          <p:cNvPr id="21" name="TextBox 20">
            <a:extLst>
              <a:ext uri="{FF2B5EF4-FFF2-40B4-BE49-F238E27FC236}">
                <a16:creationId xmlns:a16="http://schemas.microsoft.com/office/drawing/2014/main" id="{B4987F07-DF9D-164E-BEDC-2CA7E4C06A29}"/>
              </a:ext>
            </a:extLst>
          </p:cNvPr>
          <p:cNvSpPr txBox="1"/>
          <p:nvPr/>
        </p:nvSpPr>
        <p:spPr>
          <a:xfrm>
            <a:off x="403906" y="6306508"/>
            <a:ext cx="3320845" cy="461665"/>
          </a:xfrm>
          <a:prstGeom prst="rect">
            <a:avLst/>
          </a:prstGeom>
          <a:noFill/>
        </p:spPr>
        <p:txBody>
          <a:bodyPr wrap="none" rtlCol="0">
            <a:spAutoFit/>
          </a:bodyPr>
          <a:lstStyle/>
          <a:p>
            <a:r>
              <a:rPr lang="en-US" sz="1200" dirty="0"/>
              <a:t>Note: Those are the synth seismograms generated</a:t>
            </a:r>
          </a:p>
          <a:p>
            <a:r>
              <a:rPr lang="en-US" sz="1200" dirty="0"/>
              <a:t> in the previous step (slide)</a:t>
            </a:r>
          </a:p>
        </p:txBody>
      </p:sp>
      <p:pic>
        <p:nvPicPr>
          <p:cNvPr id="23" name="Picture 22">
            <a:extLst>
              <a:ext uri="{FF2B5EF4-FFF2-40B4-BE49-F238E27FC236}">
                <a16:creationId xmlns:a16="http://schemas.microsoft.com/office/drawing/2014/main" id="{BF640FA1-B809-C94D-9551-4D46DE02ECA9}"/>
              </a:ext>
            </a:extLst>
          </p:cNvPr>
          <p:cNvPicPr>
            <a:picLocks noChangeAspect="1"/>
          </p:cNvPicPr>
          <p:nvPr/>
        </p:nvPicPr>
        <p:blipFill>
          <a:blip r:embed="rId6"/>
          <a:stretch>
            <a:fillRect/>
          </a:stretch>
        </p:blipFill>
        <p:spPr>
          <a:xfrm>
            <a:off x="5264052" y="5066013"/>
            <a:ext cx="1968500" cy="1282700"/>
          </a:xfrm>
          <a:prstGeom prst="rect">
            <a:avLst/>
          </a:prstGeom>
        </p:spPr>
      </p:pic>
      <p:sp>
        <p:nvSpPr>
          <p:cNvPr id="24" name="TextBox 23">
            <a:extLst>
              <a:ext uri="{FF2B5EF4-FFF2-40B4-BE49-F238E27FC236}">
                <a16:creationId xmlns:a16="http://schemas.microsoft.com/office/drawing/2014/main" id="{288F3085-B161-9D4C-BA96-A4FC9D409281}"/>
              </a:ext>
            </a:extLst>
          </p:cNvPr>
          <p:cNvSpPr txBox="1"/>
          <p:nvPr/>
        </p:nvSpPr>
        <p:spPr>
          <a:xfrm>
            <a:off x="6945676" y="5416559"/>
            <a:ext cx="3282373" cy="461665"/>
          </a:xfrm>
          <a:prstGeom prst="rect">
            <a:avLst/>
          </a:prstGeom>
          <a:noFill/>
        </p:spPr>
        <p:txBody>
          <a:bodyPr wrap="none" rtlCol="0">
            <a:spAutoFit/>
          </a:bodyPr>
          <a:lstStyle/>
          <a:p>
            <a:r>
              <a:rPr lang="en-US" sz="1200" dirty="0"/>
              <a:t>Pre-preprocessed synthetic and observed data</a:t>
            </a:r>
          </a:p>
          <a:p>
            <a:r>
              <a:rPr lang="en-US" sz="1200" dirty="0"/>
              <a:t>( Underline files are used in the next step (slide) ) </a:t>
            </a:r>
          </a:p>
        </p:txBody>
      </p:sp>
      <p:cxnSp>
        <p:nvCxnSpPr>
          <p:cNvPr id="26" name="Straight Connector 25">
            <a:extLst>
              <a:ext uri="{FF2B5EF4-FFF2-40B4-BE49-F238E27FC236}">
                <a16:creationId xmlns:a16="http://schemas.microsoft.com/office/drawing/2014/main" id="{09353ABB-4600-E04C-A977-357AF3EA5E4D}"/>
              </a:ext>
            </a:extLst>
          </p:cNvPr>
          <p:cNvCxnSpPr/>
          <p:nvPr/>
        </p:nvCxnSpPr>
        <p:spPr>
          <a:xfrm>
            <a:off x="5264052" y="6035234"/>
            <a:ext cx="149393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545129E-35D5-5543-898F-877829F10597}"/>
              </a:ext>
            </a:extLst>
          </p:cNvPr>
          <p:cNvCxnSpPr>
            <a:cxnSpLocks/>
          </p:cNvCxnSpPr>
          <p:nvPr/>
        </p:nvCxnSpPr>
        <p:spPr>
          <a:xfrm>
            <a:off x="5729288" y="3030094"/>
            <a:ext cx="3786187"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2720F9F-1C86-8643-84D6-809F436566DC}"/>
              </a:ext>
            </a:extLst>
          </p:cNvPr>
          <p:cNvCxnSpPr>
            <a:cxnSpLocks/>
          </p:cNvCxnSpPr>
          <p:nvPr/>
        </p:nvCxnSpPr>
        <p:spPr>
          <a:xfrm>
            <a:off x="5729288" y="3168206"/>
            <a:ext cx="3786187"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8332A93-12F2-924F-A279-091DFE537C6D}"/>
              </a:ext>
            </a:extLst>
          </p:cNvPr>
          <p:cNvCxnSpPr>
            <a:cxnSpLocks/>
          </p:cNvCxnSpPr>
          <p:nvPr/>
        </p:nvCxnSpPr>
        <p:spPr>
          <a:xfrm>
            <a:off x="5957888" y="3715897"/>
            <a:ext cx="3805062"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28E256B-0182-6247-81BA-2DDC670D1519}"/>
              </a:ext>
            </a:extLst>
          </p:cNvPr>
          <p:cNvCxnSpPr/>
          <p:nvPr/>
        </p:nvCxnSpPr>
        <p:spPr>
          <a:xfrm>
            <a:off x="5320456" y="5530408"/>
            <a:ext cx="1493936"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843E305-6C70-D346-9916-A4AF285B1B99}"/>
              </a:ext>
            </a:extLst>
          </p:cNvPr>
          <p:cNvSpPr txBox="1"/>
          <p:nvPr/>
        </p:nvSpPr>
        <p:spPr>
          <a:xfrm>
            <a:off x="370793" y="155656"/>
            <a:ext cx="5698996" cy="369332"/>
          </a:xfrm>
          <a:prstGeom prst="rect">
            <a:avLst/>
          </a:prstGeom>
          <a:noFill/>
        </p:spPr>
        <p:txBody>
          <a:bodyPr wrap="none" rtlCol="0">
            <a:spAutoFit/>
          </a:bodyPr>
          <a:lstStyle/>
          <a:p>
            <a:r>
              <a:rPr lang="en-US" dirty="0">
                <a:solidFill>
                  <a:srgbClr val="637E93"/>
                </a:solidFill>
                <a:latin typeface="Ayuthaya" charset="-34"/>
                <a:ea typeface="Ayuthaya" charset="-34"/>
                <a:cs typeface="Ayuthaya" charset="-34"/>
              </a:rPr>
              <a:t>Get Pre-Preprocessed Synthetic and Data</a:t>
            </a:r>
          </a:p>
        </p:txBody>
      </p:sp>
      <p:pic>
        <p:nvPicPr>
          <p:cNvPr id="25" name="Picture 24">
            <a:extLst>
              <a:ext uri="{FF2B5EF4-FFF2-40B4-BE49-F238E27FC236}">
                <a16:creationId xmlns:a16="http://schemas.microsoft.com/office/drawing/2014/main" id="{EA094D3C-C082-5C49-90BA-BEEA1BB54F2E}"/>
              </a:ext>
            </a:extLst>
          </p:cNvPr>
          <p:cNvPicPr>
            <a:picLocks noChangeAspect="1"/>
          </p:cNvPicPr>
          <p:nvPr/>
        </p:nvPicPr>
        <p:blipFill>
          <a:blip r:embed="rId7"/>
          <a:stretch>
            <a:fillRect/>
          </a:stretch>
        </p:blipFill>
        <p:spPr>
          <a:xfrm>
            <a:off x="10093295" y="0"/>
            <a:ext cx="2098705" cy="1185333"/>
          </a:xfrm>
          <a:prstGeom prst="rect">
            <a:avLst/>
          </a:prstGeom>
        </p:spPr>
      </p:pic>
      <p:sp>
        <p:nvSpPr>
          <p:cNvPr id="28" name="Rectangle 27">
            <a:extLst>
              <a:ext uri="{FF2B5EF4-FFF2-40B4-BE49-F238E27FC236}">
                <a16:creationId xmlns:a16="http://schemas.microsoft.com/office/drawing/2014/main" id="{1D28EE01-7BC7-3F41-8099-6204C2045D1A}"/>
              </a:ext>
            </a:extLst>
          </p:cNvPr>
          <p:cNvSpPr/>
          <p:nvPr/>
        </p:nvSpPr>
        <p:spPr>
          <a:xfrm flipV="1">
            <a:off x="475880" y="524987"/>
            <a:ext cx="7767788" cy="5897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 descr="Image result for epcc">
            <a:extLst>
              <a:ext uri="{FF2B5EF4-FFF2-40B4-BE49-F238E27FC236}">
                <a16:creationId xmlns:a16="http://schemas.microsoft.com/office/drawing/2014/main" id="{83B537EA-CA2B-F844-B172-8D8A8CF289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57353" y="6023477"/>
            <a:ext cx="1523106" cy="533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001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8" grpId="0" animBg="1"/>
      <p:bldP spid="21" grpId="0"/>
      <p:bldP spid="2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1">
            <a:extLst>
              <a:ext uri="{FF2B5EF4-FFF2-40B4-BE49-F238E27FC236}">
                <a16:creationId xmlns:a16="http://schemas.microsoft.com/office/drawing/2014/main" id="{6672904F-9997-4C8F-B233-8D05652F6B02}"/>
              </a:ext>
            </a:extLst>
          </p:cNvPr>
          <p:cNvGraphicFramePr>
            <a:graphicFrameLocks noGrp="1"/>
          </p:cNvGraphicFramePr>
          <p:nvPr>
            <p:ph idx="1"/>
            <p:extLst>
              <p:ext uri="{D42A27DB-BD31-4B8C-83A1-F6EECF244321}">
                <p14:modId xmlns:p14="http://schemas.microsoft.com/office/powerpoint/2010/main" val="4256367051"/>
              </p:ext>
            </p:extLst>
          </p:nvPr>
        </p:nvGraphicFramePr>
        <p:xfrm>
          <a:off x="1537448" y="1690688"/>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2" descr="Image result for epcc">
            <a:extLst>
              <a:ext uri="{FF2B5EF4-FFF2-40B4-BE49-F238E27FC236}">
                <a16:creationId xmlns:a16="http://schemas.microsoft.com/office/drawing/2014/main" id="{0713CF4C-A9AA-5244-BFCE-13DF9C23E7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7ECA877-7E83-9541-9040-41B07E50C077}"/>
              </a:ext>
            </a:extLst>
          </p:cNvPr>
          <p:cNvSpPr txBox="1"/>
          <p:nvPr/>
        </p:nvSpPr>
        <p:spPr>
          <a:xfrm>
            <a:off x="737990" y="1026848"/>
            <a:ext cx="8484486" cy="369332"/>
          </a:xfrm>
          <a:prstGeom prst="rect">
            <a:avLst/>
          </a:prstGeom>
          <a:noFill/>
        </p:spPr>
        <p:txBody>
          <a:bodyPr wrap="none" rtlCol="0">
            <a:spAutoFit/>
          </a:bodyPr>
          <a:lstStyle/>
          <a:p>
            <a:r>
              <a:rPr lang="en-US" dirty="0">
                <a:solidFill>
                  <a:srgbClr val="637E93"/>
                </a:solidFill>
                <a:latin typeface="Ayuthaya" charset="-34"/>
                <a:ea typeface="Ayuthaya" charset="-34"/>
                <a:cs typeface="Ayuthaya" charset="-34"/>
              </a:rPr>
              <a:t>Big Data Sciences Era, Data Intensive Computing applications</a:t>
            </a:r>
          </a:p>
        </p:txBody>
      </p:sp>
      <p:sp>
        <p:nvSpPr>
          <p:cNvPr id="10" name="Rectangle 9">
            <a:extLst>
              <a:ext uri="{FF2B5EF4-FFF2-40B4-BE49-F238E27FC236}">
                <a16:creationId xmlns:a16="http://schemas.microsoft.com/office/drawing/2014/main" id="{C962B217-ABD9-E840-AF43-6807C7FA1918}"/>
              </a:ext>
            </a:extLst>
          </p:cNvPr>
          <p:cNvSpPr/>
          <p:nvPr/>
        </p:nvSpPr>
        <p:spPr>
          <a:xfrm>
            <a:off x="737989" y="1420705"/>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3D05C92-B64A-7945-A0E6-FE3EB9D78B57}"/>
              </a:ext>
            </a:extLst>
          </p:cNvPr>
          <p:cNvSpPr txBox="1"/>
          <p:nvPr/>
        </p:nvSpPr>
        <p:spPr>
          <a:xfrm>
            <a:off x="125162" y="231978"/>
            <a:ext cx="5970837" cy="477054"/>
          </a:xfrm>
          <a:prstGeom prst="rect">
            <a:avLst/>
          </a:prstGeom>
          <a:noFill/>
        </p:spPr>
        <p:txBody>
          <a:bodyPr wrap="square" rtlCol="0">
            <a:spAutoFit/>
          </a:bodyPr>
          <a:lstStyle/>
          <a:p>
            <a:r>
              <a:rPr lang="en-US" sz="2500" dirty="0">
                <a:solidFill>
                  <a:schemeClr val="bg2">
                    <a:lumMod val="50000"/>
                  </a:schemeClr>
                </a:solidFill>
                <a:latin typeface="Ayuthaya" charset="-34"/>
                <a:ea typeface="Ayuthaya" charset="-34"/>
                <a:cs typeface="Ayuthaya" charset="-34"/>
              </a:rPr>
              <a:t>Introduction</a:t>
            </a:r>
          </a:p>
        </p:txBody>
      </p:sp>
    </p:spTree>
    <p:extLst>
      <p:ext uri="{BB962C8B-B14F-4D97-AF65-F5344CB8AC3E}">
        <p14:creationId xmlns:p14="http://schemas.microsoft.com/office/powerpoint/2010/main" val="23069647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A4F889-F8C7-A148-82E5-37791601B5EF}"/>
              </a:ext>
            </a:extLst>
          </p:cNvPr>
          <p:cNvSpPr txBox="1"/>
          <p:nvPr/>
        </p:nvSpPr>
        <p:spPr>
          <a:xfrm>
            <a:off x="302821" y="166664"/>
            <a:ext cx="5698996" cy="369332"/>
          </a:xfrm>
          <a:prstGeom prst="rect">
            <a:avLst/>
          </a:prstGeom>
          <a:noFill/>
        </p:spPr>
        <p:txBody>
          <a:bodyPr wrap="none" rtlCol="0">
            <a:spAutoFit/>
          </a:bodyPr>
          <a:lstStyle/>
          <a:p>
            <a:r>
              <a:rPr lang="en-US" dirty="0">
                <a:solidFill>
                  <a:srgbClr val="637E93"/>
                </a:solidFill>
                <a:latin typeface="Ayuthaya" charset="-34"/>
                <a:ea typeface="Ayuthaya" charset="-34"/>
                <a:cs typeface="Ayuthaya" charset="-34"/>
              </a:rPr>
              <a:t>Get and Compare Ground Motion Parameters</a:t>
            </a:r>
            <a:endParaRPr lang="en-US" dirty="0"/>
          </a:p>
        </p:txBody>
      </p:sp>
      <p:pic>
        <p:nvPicPr>
          <p:cNvPr id="4" name="Picture 3">
            <a:extLst>
              <a:ext uri="{FF2B5EF4-FFF2-40B4-BE49-F238E27FC236}">
                <a16:creationId xmlns:a16="http://schemas.microsoft.com/office/drawing/2014/main" id="{3171A19B-589D-DB44-A34A-10367D597912}"/>
              </a:ext>
            </a:extLst>
          </p:cNvPr>
          <p:cNvPicPr>
            <a:picLocks noChangeAspect="1"/>
          </p:cNvPicPr>
          <p:nvPr/>
        </p:nvPicPr>
        <p:blipFill>
          <a:blip r:embed="rId2"/>
          <a:stretch>
            <a:fillRect/>
          </a:stretch>
        </p:blipFill>
        <p:spPr>
          <a:xfrm>
            <a:off x="2321368" y="1037487"/>
            <a:ext cx="3087897" cy="4465341"/>
          </a:xfrm>
          <a:prstGeom prst="rect">
            <a:avLst/>
          </a:prstGeom>
        </p:spPr>
      </p:pic>
      <p:pic>
        <p:nvPicPr>
          <p:cNvPr id="17" name="Content Placeholder 5">
            <a:extLst>
              <a:ext uri="{FF2B5EF4-FFF2-40B4-BE49-F238E27FC236}">
                <a16:creationId xmlns:a16="http://schemas.microsoft.com/office/drawing/2014/main" id="{BED6423E-1B0F-C74A-BB5B-BEAD7EFF2CC0}"/>
              </a:ext>
            </a:extLst>
          </p:cNvPr>
          <p:cNvPicPr>
            <a:picLocks noChangeAspect="1"/>
          </p:cNvPicPr>
          <p:nvPr/>
        </p:nvPicPr>
        <p:blipFill rotWithShape="1">
          <a:blip r:embed="rId3"/>
          <a:srcRect l="53402" t="12519" r="12294" b="39267"/>
          <a:stretch/>
        </p:blipFill>
        <p:spPr>
          <a:xfrm>
            <a:off x="114299" y="4789170"/>
            <a:ext cx="2674621" cy="1735148"/>
          </a:xfrm>
          <a:prstGeom prst="rect">
            <a:avLst/>
          </a:prstGeom>
        </p:spPr>
      </p:pic>
      <p:sp>
        <p:nvSpPr>
          <p:cNvPr id="19" name="TextBox 18">
            <a:extLst>
              <a:ext uri="{FF2B5EF4-FFF2-40B4-BE49-F238E27FC236}">
                <a16:creationId xmlns:a16="http://schemas.microsoft.com/office/drawing/2014/main" id="{78910586-4FC0-914D-8750-5389197BF881}"/>
              </a:ext>
            </a:extLst>
          </p:cNvPr>
          <p:cNvSpPr txBox="1"/>
          <p:nvPr/>
        </p:nvSpPr>
        <p:spPr>
          <a:xfrm>
            <a:off x="103506" y="4432082"/>
            <a:ext cx="1421543" cy="369332"/>
          </a:xfrm>
          <a:prstGeom prst="rect">
            <a:avLst/>
          </a:prstGeom>
          <a:noFill/>
        </p:spPr>
        <p:txBody>
          <a:bodyPr wrap="none" rtlCol="0">
            <a:spAutoFit/>
          </a:bodyPr>
          <a:lstStyle/>
          <a:p>
            <a:r>
              <a:rPr lang="en-US" dirty="0"/>
              <a:t>Test Case: RA</a:t>
            </a:r>
          </a:p>
        </p:txBody>
      </p:sp>
      <p:pic>
        <p:nvPicPr>
          <p:cNvPr id="10" name="Picture 9">
            <a:extLst>
              <a:ext uri="{FF2B5EF4-FFF2-40B4-BE49-F238E27FC236}">
                <a16:creationId xmlns:a16="http://schemas.microsoft.com/office/drawing/2014/main" id="{5FF89A16-E8FF-C04C-A450-66468F07D313}"/>
              </a:ext>
            </a:extLst>
          </p:cNvPr>
          <p:cNvPicPr>
            <a:picLocks noChangeAspect="1"/>
          </p:cNvPicPr>
          <p:nvPr/>
        </p:nvPicPr>
        <p:blipFill>
          <a:blip r:embed="rId4"/>
          <a:stretch>
            <a:fillRect/>
          </a:stretch>
        </p:blipFill>
        <p:spPr>
          <a:xfrm>
            <a:off x="10093295" y="0"/>
            <a:ext cx="2098705" cy="1185333"/>
          </a:xfrm>
          <a:prstGeom prst="rect">
            <a:avLst/>
          </a:prstGeom>
        </p:spPr>
      </p:pic>
      <p:sp>
        <p:nvSpPr>
          <p:cNvPr id="11" name="Rectangle 10">
            <a:extLst>
              <a:ext uri="{FF2B5EF4-FFF2-40B4-BE49-F238E27FC236}">
                <a16:creationId xmlns:a16="http://schemas.microsoft.com/office/drawing/2014/main" id="{BB03A77A-3498-7643-9088-C8D68D681802}"/>
              </a:ext>
            </a:extLst>
          </p:cNvPr>
          <p:cNvSpPr/>
          <p:nvPr/>
        </p:nvSpPr>
        <p:spPr>
          <a:xfrm flipV="1">
            <a:off x="419609" y="523352"/>
            <a:ext cx="7767788" cy="5897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Image result for epcc">
            <a:extLst>
              <a:ext uri="{FF2B5EF4-FFF2-40B4-BE49-F238E27FC236}">
                <a16:creationId xmlns:a16="http://schemas.microsoft.com/office/drawing/2014/main" id="{84B7AEF4-2E88-1E4D-BB71-31C3F3EB0A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57353" y="6023477"/>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CBA6E8B-D010-6F45-BF1B-15BA48ACAFB9}"/>
              </a:ext>
            </a:extLst>
          </p:cNvPr>
          <p:cNvSpPr txBox="1"/>
          <p:nvPr/>
        </p:nvSpPr>
        <p:spPr>
          <a:xfrm>
            <a:off x="5422801" y="1946718"/>
            <a:ext cx="5896105" cy="1569660"/>
          </a:xfrm>
          <a:prstGeom prst="rect">
            <a:avLst/>
          </a:prstGeom>
          <a:noFill/>
        </p:spPr>
        <p:txBody>
          <a:bodyPr wrap="square" rtlCol="0">
            <a:spAutoFit/>
          </a:bodyPr>
          <a:lstStyle/>
          <a:p>
            <a:r>
              <a:rPr lang="en-GB" sz="1600" b="1" dirty="0">
                <a:solidFill>
                  <a:srgbClr val="7030A0"/>
                </a:solidFill>
                <a:latin typeface="Ayuthaya" charset="-34"/>
                <a:ea typeface="Ayuthaya" charset="-34"/>
                <a:cs typeface="Ayuthaya" charset="-34"/>
              </a:rPr>
              <a:t>Ground motion parameters:</a:t>
            </a:r>
          </a:p>
          <a:p>
            <a:r>
              <a:rPr lang="en-GB" sz="1600" dirty="0">
                <a:solidFill>
                  <a:srgbClr val="637E93"/>
                </a:solidFill>
                <a:latin typeface="Ayuthaya" charset="-34"/>
                <a:ea typeface="Ayuthaya" charset="-34"/>
                <a:cs typeface="Ayuthaya" charset="-34"/>
              </a:rPr>
              <a:t>Peak ground values of </a:t>
            </a:r>
            <a:r>
              <a:rPr lang="en-GB" sz="1600" b="1" dirty="0">
                <a:solidFill>
                  <a:srgbClr val="637E93"/>
                </a:solidFill>
                <a:latin typeface="Ayuthaya" charset="-34"/>
                <a:ea typeface="Ayuthaya" charset="-34"/>
                <a:cs typeface="Ayuthaya" charset="-34"/>
              </a:rPr>
              <a:t>displacement</a:t>
            </a:r>
            <a:r>
              <a:rPr lang="en-GB" sz="1600" dirty="0">
                <a:solidFill>
                  <a:srgbClr val="637E93"/>
                </a:solidFill>
                <a:latin typeface="Ayuthaya" charset="-34"/>
                <a:ea typeface="Ayuthaya" charset="-34"/>
                <a:cs typeface="Ayuthaya" charset="-34"/>
              </a:rPr>
              <a:t>, </a:t>
            </a:r>
            <a:r>
              <a:rPr lang="en-GB" sz="1600" b="1" dirty="0">
                <a:solidFill>
                  <a:srgbClr val="637E93"/>
                </a:solidFill>
                <a:latin typeface="Ayuthaya" charset="-34"/>
                <a:ea typeface="Ayuthaya" charset="-34"/>
                <a:cs typeface="Ayuthaya" charset="-34"/>
              </a:rPr>
              <a:t>velocity</a:t>
            </a:r>
            <a:r>
              <a:rPr lang="en-GB" sz="1600" dirty="0">
                <a:solidFill>
                  <a:srgbClr val="637E93"/>
                </a:solidFill>
                <a:latin typeface="Ayuthaya" charset="-34"/>
                <a:ea typeface="Ayuthaya" charset="-34"/>
                <a:cs typeface="Ayuthaya" charset="-34"/>
              </a:rPr>
              <a:t> and </a:t>
            </a:r>
            <a:r>
              <a:rPr lang="en-GB" sz="1600" b="1" dirty="0">
                <a:solidFill>
                  <a:srgbClr val="637E93"/>
                </a:solidFill>
                <a:latin typeface="Ayuthaya" charset="-34"/>
                <a:ea typeface="Ayuthaya" charset="-34"/>
                <a:cs typeface="Ayuthaya" charset="-34"/>
              </a:rPr>
              <a:t>acceleration. </a:t>
            </a:r>
          </a:p>
          <a:p>
            <a:endParaRPr lang="en-GB" sz="1600" b="1" dirty="0">
              <a:solidFill>
                <a:srgbClr val="637E93"/>
              </a:solidFill>
              <a:latin typeface="Ayuthaya" charset="-34"/>
              <a:ea typeface="Ayuthaya" charset="-34"/>
              <a:cs typeface="Ayuthaya" charset="-34"/>
            </a:endParaRPr>
          </a:p>
          <a:p>
            <a:r>
              <a:rPr lang="en-GB" sz="1600" b="1" dirty="0">
                <a:solidFill>
                  <a:srgbClr val="637E93"/>
                </a:solidFill>
                <a:latin typeface="Ayuthaya" charset="-34"/>
                <a:ea typeface="Ayuthaya" charset="-34"/>
                <a:cs typeface="Ayuthaya" charset="-34"/>
              </a:rPr>
              <a:t>Two types of normalisation – Mean &amp; Max</a:t>
            </a:r>
          </a:p>
          <a:p>
            <a:r>
              <a:rPr lang="en-GB" sz="1600" b="1" dirty="0">
                <a:solidFill>
                  <a:srgbClr val="637E93"/>
                </a:solidFill>
                <a:latin typeface="Ayuthaya" charset="-34"/>
                <a:ea typeface="Ayuthaya" charset="-34"/>
                <a:cs typeface="Ayuthaya" charset="-34"/>
              </a:rPr>
              <a:t>Two set of PGM outputs – Max &amp; Mean</a:t>
            </a:r>
            <a:endParaRPr lang="en-US" sz="1600" b="1" dirty="0">
              <a:solidFill>
                <a:srgbClr val="637E93"/>
              </a:solidFill>
              <a:latin typeface="Ayuthaya" charset="-34"/>
              <a:ea typeface="Ayuthaya" charset="-34"/>
              <a:cs typeface="Ayuthaya" charset="-34"/>
            </a:endParaRPr>
          </a:p>
        </p:txBody>
      </p:sp>
    </p:spTree>
    <p:extLst>
      <p:ext uri="{BB962C8B-B14F-4D97-AF65-F5344CB8AC3E}">
        <p14:creationId xmlns:p14="http://schemas.microsoft.com/office/powerpoint/2010/main" val="341236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48BCB75-146A-2747-A00D-D1DBCC0A4742}"/>
              </a:ext>
            </a:extLst>
          </p:cNvPr>
          <p:cNvPicPr>
            <a:picLocks noChangeAspect="1"/>
          </p:cNvPicPr>
          <p:nvPr/>
        </p:nvPicPr>
        <p:blipFill>
          <a:blip r:embed="rId2"/>
          <a:stretch>
            <a:fillRect/>
          </a:stretch>
        </p:blipFill>
        <p:spPr>
          <a:xfrm>
            <a:off x="0" y="1673457"/>
            <a:ext cx="12192000" cy="1626956"/>
          </a:xfrm>
          <a:prstGeom prst="rect">
            <a:avLst/>
          </a:prstGeom>
        </p:spPr>
      </p:pic>
      <p:sp>
        <p:nvSpPr>
          <p:cNvPr id="7" name="Rectangle 6">
            <a:extLst>
              <a:ext uri="{FF2B5EF4-FFF2-40B4-BE49-F238E27FC236}">
                <a16:creationId xmlns:a16="http://schemas.microsoft.com/office/drawing/2014/main" id="{C0727BC3-5306-8D48-82C7-FBF5242A6C30}"/>
              </a:ext>
            </a:extLst>
          </p:cNvPr>
          <p:cNvSpPr/>
          <p:nvPr/>
        </p:nvSpPr>
        <p:spPr>
          <a:xfrm>
            <a:off x="1153001" y="2671762"/>
            <a:ext cx="1303020" cy="757238"/>
          </a:xfrm>
          <a:prstGeom prst="rect">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pic>
        <p:nvPicPr>
          <p:cNvPr id="9" name="Picture 8">
            <a:extLst>
              <a:ext uri="{FF2B5EF4-FFF2-40B4-BE49-F238E27FC236}">
                <a16:creationId xmlns:a16="http://schemas.microsoft.com/office/drawing/2014/main" id="{C8D6ADD6-C29C-DA4B-A99E-6E862ACE3C61}"/>
              </a:ext>
            </a:extLst>
          </p:cNvPr>
          <p:cNvPicPr>
            <a:picLocks noChangeAspect="1"/>
          </p:cNvPicPr>
          <p:nvPr/>
        </p:nvPicPr>
        <p:blipFill>
          <a:blip r:embed="rId3"/>
          <a:stretch>
            <a:fillRect/>
          </a:stretch>
        </p:blipFill>
        <p:spPr>
          <a:xfrm>
            <a:off x="2523410" y="2783681"/>
            <a:ext cx="3200400" cy="266700"/>
          </a:xfrm>
          <a:prstGeom prst="rect">
            <a:avLst/>
          </a:prstGeom>
        </p:spPr>
      </p:pic>
      <p:pic>
        <p:nvPicPr>
          <p:cNvPr id="10" name="Picture 9">
            <a:extLst>
              <a:ext uri="{FF2B5EF4-FFF2-40B4-BE49-F238E27FC236}">
                <a16:creationId xmlns:a16="http://schemas.microsoft.com/office/drawing/2014/main" id="{DAE3DE62-013C-A34A-BFAE-852F8E3C21D6}"/>
              </a:ext>
            </a:extLst>
          </p:cNvPr>
          <p:cNvPicPr>
            <a:picLocks noChangeAspect="1"/>
          </p:cNvPicPr>
          <p:nvPr/>
        </p:nvPicPr>
        <p:blipFill>
          <a:blip r:embed="rId2"/>
          <a:stretch>
            <a:fillRect/>
          </a:stretch>
        </p:blipFill>
        <p:spPr>
          <a:xfrm>
            <a:off x="152400" y="1825857"/>
            <a:ext cx="12013551" cy="1603143"/>
          </a:xfrm>
          <a:prstGeom prst="rect">
            <a:avLst/>
          </a:prstGeom>
        </p:spPr>
      </p:pic>
      <p:sp>
        <p:nvSpPr>
          <p:cNvPr id="12" name="Rectangle 11">
            <a:extLst>
              <a:ext uri="{FF2B5EF4-FFF2-40B4-BE49-F238E27FC236}">
                <a16:creationId xmlns:a16="http://schemas.microsoft.com/office/drawing/2014/main" id="{832D6F80-4D57-CE4D-A274-3E718C0CE469}"/>
              </a:ext>
            </a:extLst>
          </p:cNvPr>
          <p:cNvSpPr/>
          <p:nvPr/>
        </p:nvSpPr>
        <p:spPr>
          <a:xfrm>
            <a:off x="1305401" y="2824162"/>
            <a:ext cx="1303020" cy="757238"/>
          </a:xfrm>
          <a:prstGeom prst="rect">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pic>
        <p:nvPicPr>
          <p:cNvPr id="15" name="Picture 14">
            <a:extLst>
              <a:ext uri="{FF2B5EF4-FFF2-40B4-BE49-F238E27FC236}">
                <a16:creationId xmlns:a16="http://schemas.microsoft.com/office/drawing/2014/main" id="{5968B342-AE0E-DC42-9E9B-3E7A1A06C67C}"/>
              </a:ext>
            </a:extLst>
          </p:cNvPr>
          <p:cNvPicPr>
            <a:picLocks noChangeAspect="1"/>
          </p:cNvPicPr>
          <p:nvPr/>
        </p:nvPicPr>
        <p:blipFill>
          <a:blip r:embed="rId3"/>
          <a:stretch>
            <a:fillRect/>
          </a:stretch>
        </p:blipFill>
        <p:spPr>
          <a:xfrm>
            <a:off x="2675810" y="2936081"/>
            <a:ext cx="3200400" cy="266700"/>
          </a:xfrm>
          <a:prstGeom prst="rect">
            <a:avLst/>
          </a:prstGeom>
        </p:spPr>
      </p:pic>
      <p:pic>
        <p:nvPicPr>
          <p:cNvPr id="13" name="Content Placeholder 5">
            <a:extLst>
              <a:ext uri="{FF2B5EF4-FFF2-40B4-BE49-F238E27FC236}">
                <a16:creationId xmlns:a16="http://schemas.microsoft.com/office/drawing/2014/main" id="{00701505-6270-AE4E-A500-DBA0E78DE7AB}"/>
              </a:ext>
            </a:extLst>
          </p:cNvPr>
          <p:cNvPicPr>
            <a:picLocks noChangeAspect="1"/>
          </p:cNvPicPr>
          <p:nvPr/>
        </p:nvPicPr>
        <p:blipFill rotWithShape="1">
          <a:blip r:embed="rId4"/>
          <a:srcRect l="53402" t="12519" r="12294" b="39267"/>
          <a:stretch/>
        </p:blipFill>
        <p:spPr>
          <a:xfrm>
            <a:off x="114299" y="4789170"/>
            <a:ext cx="2674621" cy="1735148"/>
          </a:xfrm>
          <a:prstGeom prst="rect">
            <a:avLst/>
          </a:prstGeom>
        </p:spPr>
      </p:pic>
      <p:sp>
        <p:nvSpPr>
          <p:cNvPr id="17" name="TextBox 16">
            <a:extLst>
              <a:ext uri="{FF2B5EF4-FFF2-40B4-BE49-F238E27FC236}">
                <a16:creationId xmlns:a16="http://schemas.microsoft.com/office/drawing/2014/main" id="{FCB4FD0D-2881-1A4B-86EC-065D98E3712E}"/>
              </a:ext>
            </a:extLst>
          </p:cNvPr>
          <p:cNvSpPr txBox="1"/>
          <p:nvPr/>
        </p:nvSpPr>
        <p:spPr>
          <a:xfrm>
            <a:off x="103506" y="4432082"/>
            <a:ext cx="1421543" cy="369332"/>
          </a:xfrm>
          <a:prstGeom prst="rect">
            <a:avLst/>
          </a:prstGeom>
          <a:noFill/>
        </p:spPr>
        <p:txBody>
          <a:bodyPr wrap="none" rtlCol="0">
            <a:spAutoFit/>
          </a:bodyPr>
          <a:lstStyle/>
          <a:p>
            <a:r>
              <a:rPr lang="en-US" dirty="0"/>
              <a:t>Test Case: RA</a:t>
            </a:r>
          </a:p>
        </p:txBody>
      </p:sp>
      <p:sp>
        <p:nvSpPr>
          <p:cNvPr id="18" name="TextBox 17">
            <a:extLst>
              <a:ext uri="{FF2B5EF4-FFF2-40B4-BE49-F238E27FC236}">
                <a16:creationId xmlns:a16="http://schemas.microsoft.com/office/drawing/2014/main" id="{8CEB2BA4-37CD-F34F-9239-449853A7636E}"/>
              </a:ext>
            </a:extLst>
          </p:cNvPr>
          <p:cNvSpPr txBox="1"/>
          <p:nvPr/>
        </p:nvSpPr>
        <p:spPr>
          <a:xfrm>
            <a:off x="302821" y="166664"/>
            <a:ext cx="5698996" cy="369332"/>
          </a:xfrm>
          <a:prstGeom prst="rect">
            <a:avLst/>
          </a:prstGeom>
          <a:noFill/>
        </p:spPr>
        <p:txBody>
          <a:bodyPr wrap="none" rtlCol="0">
            <a:spAutoFit/>
          </a:bodyPr>
          <a:lstStyle/>
          <a:p>
            <a:r>
              <a:rPr lang="en-US" dirty="0">
                <a:solidFill>
                  <a:srgbClr val="637E93"/>
                </a:solidFill>
                <a:latin typeface="Ayuthaya" charset="-34"/>
                <a:ea typeface="Ayuthaya" charset="-34"/>
                <a:cs typeface="Ayuthaya" charset="-34"/>
              </a:rPr>
              <a:t>Get and Compare Ground Motion Parameters</a:t>
            </a:r>
            <a:endParaRPr lang="en-US" dirty="0"/>
          </a:p>
        </p:txBody>
      </p:sp>
      <p:pic>
        <p:nvPicPr>
          <p:cNvPr id="19" name="Picture 18">
            <a:extLst>
              <a:ext uri="{FF2B5EF4-FFF2-40B4-BE49-F238E27FC236}">
                <a16:creationId xmlns:a16="http://schemas.microsoft.com/office/drawing/2014/main" id="{AD8B3EC0-1A7D-E248-A7C2-080AC071B561}"/>
              </a:ext>
            </a:extLst>
          </p:cNvPr>
          <p:cNvPicPr>
            <a:picLocks noChangeAspect="1"/>
          </p:cNvPicPr>
          <p:nvPr/>
        </p:nvPicPr>
        <p:blipFill>
          <a:blip r:embed="rId5"/>
          <a:stretch>
            <a:fillRect/>
          </a:stretch>
        </p:blipFill>
        <p:spPr>
          <a:xfrm>
            <a:off x="10093295" y="0"/>
            <a:ext cx="2098705" cy="1185333"/>
          </a:xfrm>
          <a:prstGeom prst="rect">
            <a:avLst/>
          </a:prstGeom>
        </p:spPr>
      </p:pic>
      <p:sp>
        <p:nvSpPr>
          <p:cNvPr id="20" name="Rectangle 19">
            <a:extLst>
              <a:ext uri="{FF2B5EF4-FFF2-40B4-BE49-F238E27FC236}">
                <a16:creationId xmlns:a16="http://schemas.microsoft.com/office/drawing/2014/main" id="{7A1545C9-BEAD-804C-8607-D019F417BF1A}"/>
              </a:ext>
            </a:extLst>
          </p:cNvPr>
          <p:cNvSpPr/>
          <p:nvPr/>
        </p:nvSpPr>
        <p:spPr>
          <a:xfrm flipV="1">
            <a:off x="475880" y="524987"/>
            <a:ext cx="7767788" cy="5897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 descr="Image result for epcc">
            <a:extLst>
              <a:ext uri="{FF2B5EF4-FFF2-40B4-BE49-F238E27FC236}">
                <a16:creationId xmlns:a16="http://schemas.microsoft.com/office/drawing/2014/main" id="{0F60688A-5C7E-3A4C-B39E-9BDD063556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57353" y="6023477"/>
            <a:ext cx="1523106" cy="533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2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34BE777-C6FD-A44E-9D3E-A83B2E0BF87E}"/>
              </a:ext>
            </a:extLst>
          </p:cNvPr>
          <p:cNvPicPr>
            <a:picLocks noChangeAspect="1"/>
          </p:cNvPicPr>
          <p:nvPr/>
        </p:nvPicPr>
        <p:blipFill>
          <a:blip r:embed="rId2"/>
          <a:stretch>
            <a:fillRect/>
          </a:stretch>
        </p:blipFill>
        <p:spPr>
          <a:xfrm>
            <a:off x="3289059" y="1084120"/>
            <a:ext cx="3263815" cy="5560282"/>
          </a:xfrm>
          <a:prstGeom prst="rect">
            <a:avLst/>
          </a:prstGeom>
        </p:spPr>
      </p:pic>
      <p:pic>
        <p:nvPicPr>
          <p:cNvPr id="13" name="Picture 12">
            <a:extLst>
              <a:ext uri="{FF2B5EF4-FFF2-40B4-BE49-F238E27FC236}">
                <a16:creationId xmlns:a16="http://schemas.microsoft.com/office/drawing/2014/main" id="{BA5ABF4A-FAB7-694C-AF97-FBF95E1E3F94}"/>
              </a:ext>
            </a:extLst>
          </p:cNvPr>
          <p:cNvPicPr>
            <a:picLocks noChangeAspect="1"/>
          </p:cNvPicPr>
          <p:nvPr/>
        </p:nvPicPr>
        <p:blipFill>
          <a:blip r:embed="rId3"/>
          <a:stretch>
            <a:fillRect/>
          </a:stretch>
        </p:blipFill>
        <p:spPr>
          <a:xfrm>
            <a:off x="6793399" y="1084120"/>
            <a:ext cx="3826418" cy="5739627"/>
          </a:xfrm>
          <a:prstGeom prst="rect">
            <a:avLst/>
          </a:prstGeom>
        </p:spPr>
      </p:pic>
      <p:pic>
        <p:nvPicPr>
          <p:cNvPr id="8" name="Content Placeholder 5">
            <a:extLst>
              <a:ext uri="{FF2B5EF4-FFF2-40B4-BE49-F238E27FC236}">
                <a16:creationId xmlns:a16="http://schemas.microsoft.com/office/drawing/2014/main" id="{1686DA47-8C38-4341-BFF6-EB48CC5F14FE}"/>
              </a:ext>
            </a:extLst>
          </p:cNvPr>
          <p:cNvPicPr>
            <a:picLocks noChangeAspect="1"/>
          </p:cNvPicPr>
          <p:nvPr/>
        </p:nvPicPr>
        <p:blipFill rotWithShape="1">
          <a:blip r:embed="rId4"/>
          <a:srcRect l="53402" t="12519" r="12294" b="39267"/>
          <a:stretch/>
        </p:blipFill>
        <p:spPr>
          <a:xfrm>
            <a:off x="114299" y="4789170"/>
            <a:ext cx="2674621" cy="1735148"/>
          </a:xfrm>
          <a:prstGeom prst="rect">
            <a:avLst/>
          </a:prstGeom>
        </p:spPr>
      </p:pic>
      <p:sp>
        <p:nvSpPr>
          <p:cNvPr id="12" name="TextBox 11">
            <a:extLst>
              <a:ext uri="{FF2B5EF4-FFF2-40B4-BE49-F238E27FC236}">
                <a16:creationId xmlns:a16="http://schemas.microsoft.com/office/drawing/2014/main" id="{4ECA02C5-ABAA-794D-A8EC-4E33EB5B9221}"/>
              </a:ext>
            </a:extLst>
          </p:cNvPr>
          <p:cNvSpPr txBox="1"/>
          <p:nvPr/>
        </p:nvSpPr>
        <p:spPr>
          <a:xfrm>
            <a:off x="103506" y="4432082"/>
            <a:ext cx="1421543" cy="369332"/>
          </a:xfrm>
          <a:prstGeom prst="rect">
            <a:avLst/>
          </a:prstGeom>
          <a:noFill/>
        </p:spPr>
        <p:txBody>
          <a:bodyPr wrap="none" rtlCol="0">
            <a:spAutoFit/>
          </a:bodyPr>
          <a:lstStyle/>
          <a:p>
            <a:r>
              <a:rPr lang="en-US" dirty="0"/>
              <a:t>Test Case: RA</a:t>
            </a:r>
          </a:p>
        </p:txBody>
      </p:sp>
      <p:sp>
        <p:nvSpPr>
          <p:cNvPr id="15" name="Rectangle 14">
            <a:extLst>
              <a:ext uri="{FF2B5EF4-FFF2-40B4-BE49-F238E27FC236}">
                <a16:creationId xmlns:a16="http://schemas.microsoft.com/office/drawing/2014/main" id="{05FE453A-70C6-F74F-8B6F-2A531157C4B9}"/>
              </a:ext>
            </a:extLst>
          </p:cNvPr>
          <p:cNvSpPr/>
          <p:nvPr/>
        </p:nvSpPr>
        <p:spPr>
          <a:xfrm>
            <a:off x="1305401" y="2824162"/>
            <a:ext cx="1303020" cy="757238"/>
          </a:xfrm>
          <a:prstGeom prst="rect">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10" name="TextBox 9">
            <a:extLst>
              <a:ext uri="{FF2B5EF4-FFF2-40B4-BE49-F238E27FC236}">
                <a16:creationId xmlns:a16="http://schemas.microsoft.com/office/drawing/2014/main" id="{84D35861-DD86-E847-B996-B54A57948772}"/>
              </a:ext>
            </a:extLst>
          </p:cNvPr>
          <p:cNvSpPr txBox="1"/>
          <p:nvPr/>
        </p:nvSpPr>
        <p:spPr>
          <a:xfrm>
            <a:off x="302821" y="166664"/>
            <a:ext cx="5698996" cy="646331"/>
          </a:xfrm>
          <a:prstGeom prst="rect">
            <a:avLst/>
          </a:prstGeom>
          <a:noFill/>
        </p:spPr>
        <p:txBody>
          <a:bodyPr wrap="none" rtlCol="0">
            <a:spAutoFit/>
          </a:bodyPr>
          <a:lstStyle/>
          <a:p>
            <a:r>
              <a:rPr lang="en-US" dirty="0">
                <a:solidFill>
                  <a:srgbClr val="637E93"/>
                </a:solidFill>
                <a:latin typeface="Ayuthaya" charset="-34"/>
                <a:ea typeface="Ayuthaya" charset="-34"/>
                <a:cs typeface="Ayuthaya" charset="-34"/>
              </a:rPr>
              <a:t>Get and Compare Ground Motion Parameters</a:t>
            </a:r>
            <a:endParaRPr lang="en-GB" dirty="0">
              <a:solidFill>
                <a:srgbClr val="637E93"/>
              </a:solidFill>
              <a:latin typeface="Ayuthaya" charset="-34"/>
              <a:ea typeface="Ayuthaya" charset="-34"/>
              <a:cs typeface="Ayuthaya" charset="-34"/>
            </a:endParaRPr>
          </a:p>
          <a:p>
            <a:endParaRPr lang="en-US" dirty="0"/>
          </a:p>
        </p:txBody>
      </p:sp>
      <p:pic>
        <p:nvPicPr>
          <p:cNvPr id="16" name="Picture 15">
            <a:extLst>
              <a:ext uri="{FF2B5EF4-FFF2-40B4-BE49-F238E27FC236}">
                <a16:creationId xmlns:a16="http://schemas.microsoft.com/office/drawing/2014/main" id="{607CF2BA-C848-1E45-ADF5-C3540C3BD707}"/>
              </a:ext>
            </a:extLst>
          </p:cNvPr>
          <p:cNvPicPr>
            <a:picLocks noChangeAspect="1"/>
          </p:cNvPicPr>
          <p:nvPr/>
        </p:nvPicPr>
        <p:blipFill>
          <a:blip r:embed="rId5"/>
          <a:stretch>
            <a:fillRect/>
          </a:stretch>
        </p:blipFill>
        <p:spPr>
          <a:xfrm>
            <a:off x="10093295" y="0"/>
            <a:ext cx="2098705" cy="1185333"/>
          </a:xfrm>
          <a:prstGeom prst="rect">
            <a:avLst/>
          </a:prstGeom>
        </p:spPr>
      </p:pic>
      <p:sp>
        <p:nvSpPr>
          <p:cNvPr id="17" name="Rectangle 16">
            <a:extLst>
              <a:ext uri="{FF2B5EF4-FFF2-40B4-BE49-F238E27FC236}">
                <a16:creationId xmlns:a16="http://schemas.microsoft.com/office/drawing/2014/main" id="{FA529FFB-C917-914D-AA4F-EECDDD5B2C56}"/>
              </a:ext>
            </a:extLst>
          </p:cNvPr>
          <p:cNvSpPr/>
          <p:nvPr/>
        </p:nvSpPr>
        <p:spPr>
          <a:xfrm flipV="1">
            <a:off x="475880" y="524987"/>
            <a:ext cx="7767788" cy="5897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Image result for epcc">
            <a:extLst>
              <a:ext uri="{FF2B5EF4-FFF2-40B4-BE49-F238E27FC236}">
                <a16:creationId xmlns:a16="http://schemas.microsoft.com/office/drawing/2014/main" id="{1A9DCCB9-41C5-024B-99DD-532F70E066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57353" y="6023477"/>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23D2F1C-CADF-294B-AA0F-CE41352E7852}"/>
              </a:ext>
            </a:extLst>
          </p:cNvPr>
          <p:cNvSpPr txBox="1"/>
          <p:nvPr/>
        </p:nvSpPr>
        <p:spPr>
          <a:xfrm>
            <a:off x="302821" y="1189768"/>
            <a:ext cx="5896105" cy="1077218"/>
          </a:xfrm>
          <a:prstGeom prst="rect">
            <a:avLst/>
          </a:prstGeom>
          <a:noFill/>
        </p:spPr>
        <p:txBody>
          <a:bodyPr wrap="square" rtlCol="0">
            <a:spAutoFit/>
          </a:bodyPr>
          <a:lstStyle/>
          <a:p>
            <a:r>
              <a:rPr lang="en-GB" sz="1600" b="1" dirty="0">
                <a:solidFill>
                  <a:srgbClr val="637E93"/>
                </a:solidFill>
                <a:latin typeface="Ayuthaya" charset="-34"/>
                <a:ea typeface="Ayuthaya" charset="-34"/>
                <a:cs typeface="Ayuthaya" charset="-34"/>
              </a:rPr>
              <a:t>Peak ground values </a:t>
            </a:r>
            <a:r>
              <a:rPr lang="en-GB" sz="1600" dirty="0">
                <a:solidFill>
                  <a:srgbClr val="637E93"/>
                </a:solidFill>
                <a:latin typeface="Ayuthaya" charset="-34"/>
                <a:ea typeface="Ayuthaya" charset="-34"/>
                <a:cs typeface="Ayuthaya" charset="-34"/>
              </a:rPr>
              <a:t>of </a:t>
            </a:r>
          </a:p>
          <a:p>
            <a:r>
              <a:rPr lang="en-GB" sz="1600" b="1" dirty="0">
                <a:solidFill>
                  <a:srgbClr val="637E93"/>
                </a:solidFill>
                <a:latin typeface="Ayuthaya" charset="-34"/>
                <a:ea typeface="Ayuthaya" charset="-34"/>
                <a:cs typeface="Ayuthaya" charset="-34"/>
              </a:rPr>
              <a:t>Displacement (PGD)</a:t>
            </a:r>
            <a:r>
              <a:rPr lang="en-GB" sz="1600" dirty="0">
                <a:solidFill>
                  <a:srgbClr val="637E93"/>
                </a:solidFill>
                <a:latin typeface="Ayuthaya" charset="-34"/>
                <a:ea typeface="Ayuthaya" charset="-34"/>
                <a:cs typeface="Ayuthaya" charset="-34"/>
              </a:rPr>
              <a:t>, </a:t>
            </a:r>
          </a:p>
          <a:p>
            <a:r>
              <a:rPr lang="en-GB" sz="1600" b="1" dirty="0">
                <a:solidFill>
                  <a:srgbClr val="637E93"/>
                </a:solidFill>
                <a:latin typeface="Ayuthaya" charset="-34"/>
                <a:ea typeface="Ayuthaya" charset="-34"/>
                <a:cs typeface="Ayuthaya" charset="-34"/>
              </a:rPr>
              <a:t>Velocity (PGV)</a:t>
            </a:r>
            <a:r>
              <a:rPr lang="en-GB" sz="1600" dirty="0">
                <a:solidFill>
                  <a:srgbClr val="637E93"/>
                </a:solidFill>
                <a:latin typeface="Ayuthaya" charset="-34"/>
                <a:ea typeface="Ayuthaya" charset="-34"/>
                <a:cs typeface="Ayuthaya" charset="-34"/>
              </a:rPr>
              <a:t> </a:t>
            </a:r>
          </a:p>
          <a:p>
            <a:r>
              <a:rPr lang="en-GB" sz="1600" b="1" dirty="0">
                <a:solidFill>
                  <a:srgbClr val="637E93"/>
                </a:solidFill>
                <a:latin typeface="Ayuthaya" charset="-34"/>
                <a:ea typeface="Ayuthaya" charset="-34"/>
                <a:cs typeface="Ayuthaya" charset="-34"/>
              </a:rPr>
              <a:t>Acceleration (PGA)</a:t>
            </a:r>
            <a:endParaRPr lang="en-US" sz="1600" b="1" dirty="0">
              <a:solidFill>
                <a:srgbClr val="637E93"/>
              </a:solidFill>
              <a:latin typeface="Ayuthaya" charset="-34"/>
              <a:ea typeface="Ayuthaya" charset="-34"/>
              <a:cs typeface="Ayuthaya" charset="-34"/>
            </a:endParaRPr>
          </a:p>
        </p:txBody>
      </p:sp>
    </p:spTree>
    <p:extLst>
      <p:ext uri="{BB962C8B-B14F-4D97-AF65-F5344CB8AC3E}">
        <p14:creationId xmlns:p14="http://schemas.microsoft.com/office/powerpoint/2010/main" val="4944525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FE31A8-7D93-134B-B4EC-FE9703B1F33B}"/>
              </a:ext>
            </a:extLst>
          </p:cNvPr>
          <p:cNvSpPr txBox="1"/>
          <p:nvPr/>
        </p:nvSpPr>
        <p:spPr>
          <a:xfrm>
            <a:off x="539322" y="232556"/>
            <a:ext cx="1149674" cy="369332"/>
          </a:xfrm>
          <a:prstGeom prst="rect">
            <a:avLst/>
          </a:prstGeom>
          <a:noFill/>
        </p:spPr>
        <p:txBody>
          <a:bodyPr wrap="none" rtlCol="0">
            <a:spAutoFit/>
          </a:bodyPr>
          <a:lstStyle/>
          <a:p>
            <a:r>
              <a:rPr lang="en-US" dirty="0">
                <a:solidFill>
                  <a:srgbClr val="637E93"/>
                </a:solidFill>
                <a:latin typeface="Ayuthaya" charset="-34"/>
                <a:ea typeface="Ayuthaya" charset="-34"/>
                <a:cs typeface="Ayuthaya" charset="-34"/>
              </a:rPr>
              <a:t>RA Maps</a:t>
            </a:r>
          </a:p>
        </p:txBody>
      </p:sp>
      <p:pic>
        <p:nvPicPr>
          <p:cNvPr id="4" name="Picture 3">
            <a:extLst>
              <a:ext uri="{FF2B5EF4-FFF2-40B4-BE49-F238E27FC236}">
                <a16:creationId xmlns:a16="http://schemas.microsoft.com/office/drawing/2014/main" id="{4738324D-CBD8-1C49-B553-1E548A2AB393}"/>
              </a:ext>
            </a:extLst>
          </p:cNvPr>
          <p:cNvPicPr>
            <a:picLocks noChangeAspect="1"/>
          </p:cNvPicPr>
          <p:nvPr/>
        </p:nvPicPr>
        <p:blipFill rotWithShape="1">
          <a:blip r:embed="rId2"/>
          <a:srcRect t="5852"/>
          <a:stretch/>
        </p:blipFill>
        <p:spPr>
          <a:xfrm>
            <a:off x="475880" y="942161"/>
            <a:ext cx="6969259" cy="5614987"/>
          </a:xfrm>
          <a:prstGeom prst="rect">
            <a:avLst/>
          </a:prstGeom>
        </p:spPr>
      </p:pic>
      <p:sp>
        <p:nvSpPr>
          <p:cNvPr id="8" name="Rectangle 7">
            <a:extLst>
              <a:ext uri="{FF2B5EF4-FFF2-40B4-BE49-F238E27FC236}">
                <a16:creationId xmlns:a16="http://schemas.microsoft.com/office/drawing/2014/main" id="{1ACBAC9E-F288-F240-B539-308252FCBBA6}"/>
              </a:ext>
            </a:extLst>
          </p:cNvPr>
          <p:cNvSpPr/>
          <p:nvPr/>
        </p:nvSpPr>
        <p:spPr>
          <a:xfrm flipV="1">
            <a:off x="475880" y="524986"/>
            <a:ext cx="4841708" cy="7690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Image result for epcc">
            <a:extLst>
              <a:ext uri="{FF2B5EF4-FFF2-40B4-BE49-F238E27FC236}">
                <a16:creationId xmlns:a16="http://schemas.microsoft.com/office/drawing/2014/main" id="{4B98B346-C280-BA41-AA3F-44E0894E82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7353" y="6023477"/>
            <a:ext cx="1523106" cy="53367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Dare">
            <a:extLst>
              <a:ext uri="{FF2B5EF4-FFF2-40B4-BE49-F238E27FC236}">
                <a16:creationId xmlns:a16="http://schemas.microsoft.com/office/drawing/2014/main" id="{C190449E-F00E-0F44-84D4-A9BE72D0A5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618" y="6125046"/>
            <a:ext cx="1474173" cy="3305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ACFD471-4CC6-8247-944F-94F239AA9A01}"/>
              </a:ext>
            </a:extLst>
          </p:cNvPr>
          <p:cNvSpPr/>
          <p:nvPr/>
        </p:nvSpPr>
        <p:spPr>
          <a:xfrm>
            <a:off x="6691532" y="2186468"/>
            <a:ext cx="6096000" cy="1077218"/>
          </a:xfrm>
          <a:prstGeom prst="rect">
            <a:avLst/>
          </a:prstGeom>
        </p:spPr>
        <p:txBody>
          <a:bodyPr>
            <a:spAutoFit/>
          </a:bodyPr>
          <a:lstStyle/>
          <a:p>
            <a:r>
              <a:rPr lang="en-US" sz="1600" dirty="0">
                <a:solidFill>
                  <a:srgbClr val="637E93"/>
                </a:solidFill>
                <a:latin typeface="Ayuthaya" charset="-34"/>
                <a:ea typeface="Ayuthaya" charset="-34"/>
                <a:cs typeface="Ayuthaya" charset="-34"/>
              </a:rPr>
              <a:t>Waveform propagation snapshots and </a:t>
            </a:r>
          </a:p>
          <a:p>
            <a:r>
              <a:rPr lang="en-US" sz="1600" dirty="0">
                <a:solidFill>
                  <a:srgbClr val="637E93"/>
                </a:solidFill>
                <a:latin typeface="Ayuthaya" charset="-34"/>
                <a:ea typeface="Ayuthaya" charset="-34"/>
                <a:cs typeface="Ayuthaya" charset="-34"/>
              </a:rPr>
              <a:t>maps of ground motion parameters are </a:t>
            </a:r>
          </a:p>
          <a:p>
            <a:r>
              <a:rPr lang="en-US" sz="1600" dirty="0">
                <a:solidFill>
                  <a:srgbClr val="637E93"/>
                </a:solidFill>
                <a:latin typeface="Ayuthaya" charset="-34"/>
                <a:ea typeface="Ayuthaya" charset="-34"/>
                <a:cs typeface="Ayuthaya" charset="-34"/>
              </a:rPr>
              <a:t>fundamental for a visual representation </a:t>
            </a:r>
          </a:p>
          <a:p>
            <a:r>
              <a:rPr lang="en-US" sz="1600" dirty="0">
                <a:solidFill>
                  <a:srgbClr val="637E93"/>
                </a:solidFill>
                <a:latin typeface="Ayuthaya" charset="-34"/>
                <a:ea typeface="Ayuthaya" charset="-34"/>
                <a:cs typeface="Ayuthaya" charset="-34"/>
              </a:rPr>
              <a:t>of the earthquake</a:t>
            </a:r>
          </a:p>
        </p:txBody>
      </p:sp>
    </p:spTree>
    <p:extLst>
      <p:ext uri="{BB962C8B-B14F-4D97-AF65-F5344CB8AC3E}">
        <p14:creationId xmlns:p14="http://schemas.microsoft.com/office/powerpoint/2010/main" val="6884077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69F0E-A2B4-694B-A465-2D12BE3C9F47}"/>
              </a:ext>
            </a:extLst>
          </p:cNvPr>
          <p:cNvSpPr>
            <a:spLocks noGrp="1"/>
          </p:cNvSpPr>
          <p:nvPr>
            <p:ph type="title"/>
          </p:nvPr>
        </p:nvSpPr>
        <p:spPr>
          <a:xfrm>
            <a:off x="556846" y="83735"/>
            <a:ext cx="10515600" cy="1017320"/>
          </a:xfrm>
        </p:spPr>
        <p:txBody>
          <a:bodyPr>
            <a:normAutofit/>
          </a:bodyPr>
          <a:lstStyle/>
          <a:p>
            <a:r>
              <a:rPr lang="en-GB" sz="1800" dirty="0">
                <a:solidFill>
                  <a:srgbClr val="637E93"/>
                </a:solidFill>
                <a:latin typeface="Ayuthaya" charset="-34"/>
                <a:ea typeface="Ayuthaya" charset="-34"/>
                <a:cs typeface="Ayuthaya" charset="-34"/>
              </a:rPr>
              <a:t>Rapid Ground Motion Assessment (RA) - EPOS</a:t>
            </a:r>
          </a:p>
        </p:txBody>
      </p:sp>
      <p:pic>
        <p:nvPicPr>
          <p:cNvPr id="6" name="Content Placeholder 5">
            <a:extLst>
              <a:ext uri="{FF2B5EF4-FFF2-40B4-BE49-F238E27FC236}">
                <a16:creationId xmlns:a16="http://schemas.microsoft.com/office/drawing/2014/main" id="{F57249B4-602B-DB4D-9789-11D899CA3E1C}"/>
              </a:ext>
            </a:extLst>
          </p:cNvPr>
          <p:cNvPicPr>
            <a:picLocks noGrp="1" noChangeAspect="1"/>
          </p:cNvPicPr>
          <p:nvPr>
            <p:ph idx="1"/>
          </p:nvPr>
        </p:nvPicPr>
        <p:blipFill rotWithShape="1">
          <a:blip r:embed="rId2"/>
          <a:srcRect t="964" b="5771"/>
          <a:stretch/>
        </p:blipFill>
        <p:spPr>
          <a:xfrm>
            <a:off x="704189" y="1184790"/>
            <a:ext cx="4398824" cy="1893808"/>
          </a:xfrm>
        </p:spPr>
      </p:pic>
      <p:sp>
        <p:nvSpPr>
          <p:cNvPr id="4" name="Rectangle 3">
            <a:extLst>
              <a:ext uri="{FF2B5EF4-FFF2-40B4-BE49-F238E27FC236}">
                <a16:creationId xmlns:a16="http://schemas.microsoft.com/office/drawing/2014/main" id="{7A51B9E3-EF58-6841-8D36-DA54B8561B35}"/>
              </a:ext>
            </a:extLst>
          </p:cNvPr>
          <p:cNvSpPr/>
          <p:nvPr/>
        </p:nvSpPr>
        <p:spPr>
          <a:xfrm>
            <a:off x="5977217" y="3244334"/>
            <a:ext cx="237566" cy="369332"/>
          </a:xfrm>
          <a:prstGeom prst="rect">
            <a:avLst/>
          </a:prstGeom>
        </p:spPr>
        <p:txBody>
          <a:bodyPr wrap="none">
            <a:spAutoFit/>
          </a:bodyPr>
          <a:lstStyle/>
          <a:p>
            <a:r>
              <a:rPr lang="en-GB" dirty="0"/>
              <a:t> </a:t>
            </a:r>
            <a:endParaRPr lang="en-US" dirty="0"/>
          </a:p>
        </p:txBody>
      </p:sp>
      <p:sp>
        <p:nvSpPr>
          <p:cNvPr id="7" name="Rectangle 6">
            <a:extLst>
              <a:ext uri="{FF2B5EF4-FFF2-40B4-BE49-F238E27FC236}">
                <a16:creationId xmlns:a16="http://schemas.microsoft.com/office/drawing/2014/main" id="{392DEAC5-B056-CD41-A404-5984E7B18462}"/>
              </a:ext>
            </a:extLst>
          </p:cNvPr>
          <p:cNvSpPr/>
          <p:nvPr/>
        </p:nvSpPr>
        <p:spPr>
          <a:xfrm flipV="1">
            <a:off x="704189" y="850228"/>
            <a:ext cx="8389078"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8258653-27A7-B74E-8581-3279DD5D2030}"/>
              </a:ext>
            </a:extLst>
          </p:cNvPr>
          <p:cNvSpPr/>
          <p:nvPr/>
        </p:nvSpPr>
        <p:spPr>
          <a:xfrm>
            <a:off x="562502" y="3232480"/>
            <a:ext cx="6096000" cy="2031325"/>
          </a:xfrm>
          <a:prstGeom prst="rect">
            <a:avLst/>
          </a:prstGeom>
        </p:spPr>
        <p:txBody>
          <a:bodyPr>
            <a:spAutoFit/>
          </a:bodyPr>
          <a:lstStyle/>
          <a:p>
            <a:r>
              <a:rPr lang="en-GB" dirty="0"/>
              <a:t>dispel4py +                               </a:t>
            </a:r>
            <a:r>
              <a:rPr lang="en-GB" dirty="0">
                <a:sym typeface="Wingdings" pitchFamily="2" charset="2"/>
              </a:rPr>
              <a:t> semantics and description</a:t>
            </a:r>
            <a:endParaRPr lang="en-GB" dirty="0"/>
          </a:p>
          <a:p>
            <a:endParaRPr lang="en-GB" dirty="0"/>
          </a:p>
          <a:p>
            <a:endParaRPr lang="en-GB" dirty="0"/>
          </a:p>
          <a:p>
            <a:r>
              <a:rPr lang="en-GB" dirty="0"/>
              <a:t>CWL is a specification for describing the</a:t>
            </a:r>
          </a:p>
          <a:p>
            <a:r>
              <a:rPr lang="en-GB" dirty="0"/>
              <a:t> data and execution model of workflows/command tools</a:t>
            </a:r>
          </a:p>
          <a:p>
            <a:endParaRPr lang="en-GB" dirty="0"/>
          </a:p>
          <a:p>
            <a:r>
              <a:rPr lang="en-GB" dirty="0"/>
              <a:t>Provides  a consistent way to connect programs</a:t>
            </a:r>
          </a:p>
        </p:txBody>
      </p:sp>
      <p:pic>
        <p:nvPicPr>
          <p:cNvPr id="1026" name="Picture 2" descr="Image result for CWL workflow">
            <a:extLst>
              <a:ext uri="{FF2B5EF4-FFF2-40B4-BE49-F238E27FC236}">
                <a16:creationId xmlns:a16="http://schemas.microsoft.com/office/drawing/2014/main" id="{7B66E816-C3E4-FB41-9FB0-FBA4903474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9383" y="3027372"/>
            <a:ext cx="1821119" cy="104687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093FDD56-3D20-604F-B9B8-E7F6707258DB}"/>
              </a:ext>
            </a:extLst>
          </p:cNvPr>
          <p:cNvPicPr>
            <a:picLocks noChangeAspect="1"/>
          </p:cNvPicPr>
          <p:nvPr/>
        </p:nvPicPr>
        <p:blipFill>
          <a:blip r:embed="rId4"/>
          <a:stretch>
            <a:fillRect/>
          </a:stretch>
        </p:blipFill>
        <p:spPr>
          <a:xfrm>
            <a:off x="10093295" y="0"/>
            <a:ext cx="2098705" cy="1185333"/>
          </a:xfrm>
          <a:prstGeom prst="rect">
            <a:avLst/>
          </a:prstGeom>
        </p:spPr>
      </p:pic>
      <p:pic>
        <p:nvPicPr>
          <p:cNvPr id="12" name="Picture 2" descr="Image result for epcc">
            <a:extLst>
              <a:ext uri="{FF2B5EF4-FFF2-40B4-BE49-F238E27FC236}">
                <a16:creationId xmlns:a16="http://schemas.microsoft.com/office/drawing/2014/main" id="{80FE1704-8241-8A43-A9BA-541DB09A66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57353" y="6023477"/>
            <a:ext cx="1523106" cy="53367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Dare">
            <a:extLst>
              <a:ext uri="{FF2B5EF4-FFF2-40B4-BE49-F238E27FC236}">
                <a16:creationId xmlns:a16="http://schemas.microsoft.com/office/drawing/2014/main" id="{6F202989-702A-8E4E-9966-97DF027197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618" y="6125046"/>
            <a:ext cx="1474173" cy="330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56230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57249B4-602B-DB4D-9789-11D899CA3E1C}"/>
              </a:ext>
            </a:extLst>
          </p:cNvPr>
          <p:cNvPicPr>
            <a:picLocks noGrp="1" noChangeAspect="1"/>
          </p:cNvPicPr>
          <p:nvPr>
            <p:ph idx="1"/>
          </p:nvPr>
        </p:nvPicPr>
        <p:blipFill rotWithShape="1">
          <a:blip r:embed="rId2"/>
          <a:srcRect t="964" b="5771"/>
          <a:stretch/>
        </p:blipFill>
        <p:spPr>
          <a:xfrm>
            <a:off x="704189" y="1184790"/>
            <a:ext cx="4398824" cy="1893808"/>
          </a:xfrm>
        </p:spPr>
      </p:pic>
      <p:sp>
        <p:nvSpPr>
          <p:cNvPr id="4" name="Rectangle 3">
            <a:extLst>
              <a:ext uri="{FF2B5EF4-FFF2-40B4-BE49-F238E27FC236}">
                <a16:creationId xmlns:a16="http://schemas.microsoft.com/office/drawing/2014/main" id="{7A51B9E3-EF58-6841-8D36-DA54B8561B35}"/>
              </a:ext>
            </a:extLst>
          </p:cNvPr>
          <p:cNvSpPr/>
          <p:nvPr/>
        </p:nvSpPr>
        <p:spPr>
          <a:xfrm>
            <a:off x="5977217" y="3244334"/>
            <a:ext cx="237566" cy="369332"/>
          </a:xfrm>
          <a:prstGeom prst="rect">
            <a:avLst/>
          </a:prstGeom>
        </p:spPr>
        <p:txBody>
          <a:bodyPr wrap="none">
            <a:spAutoFit/>
          </a:bodyPr>
          <a:lstStyle/>
          <a:p>
            <a:r>
              <a:rPr lang="en-GB" dirty="0"/>
              <a:t> </a:t>
            </a:r>
            <a:endParaRPr lang="en-US" dirty="0"/>
          </a:p>
        </p:txBody>
      </p:sp>
      <p:sp>
        <p:nvSpPr>
          <p:cNvPr id="7" name="Rectangle 6">
            <a:extLst>
              <a:ext uri="{FF2B5EF4-FFF2-40B4-BE49-F238E27FC236}">
                <a16:creationId xmlns:a16="http://schemas.microsoft.com/office/drawing/2014/main" id="{392DEAC5-B056-CD41-A404-5984E7B18462}"/>
              </a:ext>
            </a:extLst>
          </p:cNvPr>
          <p:cNvSpPr/>
          <p:nvPr/>
        </p:nvSpPr>
        <p:spPr>
          <a:xfrm flipV="1">
            <a:off x="704189" y="850228"/>
            <a:ext cx="8389078"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result for CWL workflow">
            <a:extLst>
              <a:ext uri="{FF2B5EF4-FFF2-40B4-BE49-F238E27FC236}">
                <a16:creationId xmlns:a16="http://schemas.microsoft.com/office/drawing/2014/main" id="{7B66E816-C3E4-FB41-9FB0-FBA4903474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9383" y="3027372"/>
            <a:ext cx="1821119" cy="104687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093FDD56-3D20-604F-B9B8-E7F6707258DB}"/>
              </a:ext>
            </a:extLst>
          </p:cNvPr>
          <p:cNvPicPr>
            <a:picLocks noChangeAspect="1"/>
          </p:cNvPicPr>
          <p:nvPr/>
        </p:nvPicPr>
        <p:blipFill>
          <a:blip r:embed="rId4"/>
          <a:stretch>
            <a:fillRect/>
          </a:stretch>
        </p:blipFill>
        <p:spPr>
          <a:xfrm>
            <a:off x="10093295" y="0"/>
            <a:ext cx="2098705" cy="1185333"/>
          </a:xfrm>
          <a:prstGeom prst="rect">
            <a:avLst/>
          </a:prstGeom>
        </p:spPr>
      </p:pic>
      <p:pic>
        <p:nvPicPr>
          <p:cNvPr id="10" name="Picture 9">
            <a:extLst>
              <a:ext uri="{FF2B5EF4-FFF2-40B4-BE49-F238E27FC236}">
                <a16:creationId xmlns:a16="http://schemas.microsoft.com/office/drawing/2014/main" id="{467548C4-320C-FF47-AB10-AFA1E950CF27}"/>
              </a:ext>
            </a:extLst>
          </p:cNvPr>
          <p:cNvPicPr>
            <a:picLocks noChangeAspect="1"/>
          </p:cNvPicPr>
          <p:nvPr/>
        </p:nvPicPr>
        <p:blipFill>
          <a:blip r:embed="rId5"/>
          <a:stretch>
            <a:fillRect/>
          </a:stretch>
        </p:blipFill>
        <p:spPr>
          <a:xfrm>
            <a:off x="6146680" y="896449"/>
            <a:ext cx="4398824" cy="4801647"/>
          </a:xfrm>
          <a:prstGeom prst="rect">
            <a:avLst/>
          </a:prstGeom>
        </p:spPr>
      </p:pic>
      <p:pic>
        <p:nvPicPr>
          <p:cNvPr id="14" name="Picture 13">
            <a:extLst>
              <a:ext uri="{FF2B5EF4-FFF2-40B4-BE49-F238E27FC236}">
                <a16:creationId xmlns:a16="http://schemas.microsoft.com/office/drawing/2014/main" id="{11A8B418-60A1-F34B-8274-E1F15671D268}"/>
              </a:ext>
            </a:extLst>
          </p:cNvPr>
          <p:cNvPicPr>
            <a:picLocks noChangeAspect="1"/>
          </p:cNvPicPr>
          <p:nvPr/>
        </p:nvPicPr>
        <p:blipFill rotWithShape="1">
          <a:blip r:embed="rId6"/>
          <a:srcRect l="54" t="-2991" r="40523" b="4126"/>
          <a:stretch/>
        </p:blipFill>
        <p:spPr>
          <a:xfrm>
            <a:off x="461143" y="5200053"/>
            <a:ext cx="5584178" cy="1433543"/>
          </a:xfrm>
          <a:prstGeom prst="rect">
            <a:avLst/>
          </a:prstGeom>
        </p:spPr>
      </p:pic>
      <p:pic>
        <p:nvPicPr>
          <p:cNvPr id="16" name="Picture 15">
            <a:extLst>
              <a:ext uri="{FF2B5EF4-FFF2-40B4-BE49-F238E27FC236}">
                <a16:creationId xmlns:a16="http://schemas.microsoft.com/office/drawing/2014/main" id="{5A718791-1004-9240-B4FE-3777D9D9E3FA}"/>
              </a:ext>
            </a:extLst>
          </p:cNvPr>
          <p:cNvPicPr>
            <a:picLocks noChangeAspect="1"/>
          </p:cNvPicPr>
          <p:nvPr/>
        </p:nvPicPr>
        <p:blipFill>
          <a:blip r:embed="rId7"/>
          <a:stretch>
            <a:fillRect/>
          </a:stretch>
        </p:blipFill>
        <p:spPr>
          <a:xfrm>
            <a:off x="6217920" y="6004621"/>
            <a:ext cx="5974080" cy="279867"/>
          </a:xfrm>
          <a:prstGeom prst="rect">
            <a:avLst/>
          </a:prstGeom>
        </p:spPr>
      </p:pic>
      <p:sp>
        <p:nvSpPr>
          <p:cNvPr id="20" name="Rectangle 19">
            <a:extLst>
              <a:ext uri="{FF2B5EF4-FFF2-40B4-BE49-F238E27FC236}">
                <a16:creationId xmlns:a16="http://schemas.microsoft.com/office/drawing/2014/main" id="{55989880-9FE5-4940-98AC-9A24981606D0}"/>
              </a:ext>
            </a:extLst>
          </p:cNvPr>
          <p:cNvSpPr/>
          <p:nvPr/>
        </p:nvSpPr>
        <p:spPr>
          <a:xfrm>
            <a:off x="562502" y="3232480"/>
            <a:ext cx="6096000" cy="2031325"/>
          </a:xfrm>
          <a:prstGeom prst="rect">
            <a:avLst/>
          </a:prstGeom>
        </p:spPr>
        <p:txBody>
          <a:bodyPr>
            <a:spAutoFit/>
          </a:bodyPr>
          <a:lstStyle/>
          <a:p>
            <a:r>
              <a:rPr lang="en-GB" dirty="0"/>
              <a:t>dispel4py +                               </a:t>
            </a:r>
            <a:r>
              <a:rPr lang="en-GB" dirty="0">
                <a:sym typeface="Wingdings" pitchFamily="2" charset="2"/>
              </a:rPr>
              <a:t> semantics and description</a:t>
            </a:r>
            <a:endParaRPr lang="en-GB" dirty="0"/>
          </a:p>
          <a:p>
            <a:endParaRPr lang="en-GB" dirty="0"/>
          </a:p>
          <a:p>
            <a:endParaRPr lang="en-GB" dirty="0"/>
          </a:p>
          <a:p>
            <a:r>
              <a:rPr lang="en-GB" dirty="0"/>
              <a:t>CWL is a specification for describing the</a:t>
            </a:r>
          </a:p>
          <a:p>
            <a:r>
              <a:rPr lang="en-GB" dirty="0"/>
              <a:t> data and execution model of workflows/command tools</a:t>
            </a:r>
          </a:p>
          <a:p>
            <a:endParaRPr lang="en-GB" dirty="0"/>
          </a:p>
          <a:p>
            <a:r>
              <a:rPr lang="en-GB" dirty="0"/>
              <a:t>Provides  a consistent way to connect programs</a:t>
            </a:r>
          </a:p>
        </p:txBody>
      </p:sp>
      <p:sp>
        <p:nvSpPr>
          <p:cNvPr id="23" name="Title 1">
            <a:extLst>
              <a:ext uri="{FF2B5EF4-FFF2-40B4-BE49-F238E27FC236}">
                <a16:creationId xmlns:a16="http://schemas.microsoft.com/office/drawing/2014/main" id="{87713FEF-DB4D-F54D-ACF3-C08042DD815E}"/>
              </a:ext>
            </a:extLst>
          </p:cNvPr>
          <p:cNvSpPr>
            <a:spLocks noGrp="1"/>
          </p:cNvSpPr>
          <p:nvPr>
            <p:ph type="title"/>
          </p:nvPr>
        </p:nvSpPr>
        <p:spPr>
          <a:xfrm>
            <a:off x="556846" y="83735"/>
            <a:ext cx="10515600" cy="1017320"/>
          </a:xfrm>
        </p:spPr>
        <p:txBody>
          <a:bodyPr>
            <a:normAutofit/>
          </a:bodyPr>
          <a:lstStyle/>
          <a:p>
            <a:r>
              <a:rPr lang="en-GB" sz="1800" dirty="0">
                <a:solidFill>
                  <a:srgbClr val="637E93"/>
                </a:solidFill>
                <a:latin typeface="Ayuthaya" charset="-34"/>
                <a:ea typeface="Ayuthaya" charset="-34"/>
                <a:cs typeface="Ayuthaya" charset="-34"/>
              </a:rPr>
              <a:t>Rapid Ground Motion Assessment (RA) - EPOS</a:t>
            </a:r>
          </a:p>
        </p:txBody>
      </p:sp>
    </p:spTree>
    <p:extLst>
      <p:ext uri="{BB962C8B-B14F-4D97-AF65-F5344CB8AC3E}">
        <p14:creationId xmlns:p14="http://schemas.microsoft.com/office/powerpoint/2010/main" val="3385321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57249B4-602B-DB4D-9789-11D899CA3E1C}"/>
              </a:ext>
            </a:extLst>
          </p:cNvPr>
          <p:cNvPicPr>
            <a:picLocks noGrp="1" noChangeAspect="1"/>
          </p:cNvPicPr>
          <p:nvPr>
            <p:ph idx="1"/>
          </p:nvPr>
        </p:nvPicPr>
        <p:blipFill rotWithShape="1">
          <a:blip r:embed="rId2"/>
          <a:srcRect t="964" b="5771"/>
          <a:stretch/>
        </p:blipFill>
        <p:spPr>
          <a:xfrm>
            <a:off x="704189" y="1184790"/>
            <a:ext cx="4398824" cy="1893808"/>
          </a:xfrm>
        </p:spPr>
      </p:pic>
      <p:sp>
        <p:nvSpPr>
          <p:cNvPr id="4" name="Rectangle 3">
            <a:extLst>
              <a:ext uri="{FF2B5EF4-FFF2-40B4-BE49-F238E27FC236}">
                <a16:creationId xmlns:a16="http://schemas.microsoft.com/office/drawing/2014/main" id="{7A51B9E3-EF58-6841-8D36-DA54B8561B35}"/>
              </a:ext>
            </a:extLst>
          </p:cNvPr>
          <p:cNvSpPr/>
          <p:nvPr/>
        </p:nvSpPr>
        <p:spPr>
          <a:xfrm>
            <a:off x="5977217" y="3244334"/>
            <a:ext cx="237566" cy="369332"/>
          </a:xfrm>
          <a:prstGeom prst="rect">
            <a:avLst/>
          </a:prstGeom>
        </p:spPr>
        <p:txBody>
          <a:bodyPr wrap="none">
            <a:spAutoFit/>
          </a:bodyPr>
          <a:lstStyle/>
          <a:p>
            <a:r>
              <a:rPr lang="en-GB" dirty="0"/>
              <a:t> </a:t>
            </a:r>
            <a:endParaRPr lang="en-US" dirty="0"/>
          </a:p>
        </p:txBody>
      </p:sp>
      <p:sp>
        <p:nvSpPr>
          <p:cNvPr id="7" name="Rectangle 6">
            <a:extLst>
              <a:ext uri="{FF2B5EF4-FFF2-40B4-BE49-F238E27FC236}">
                <a16:creationId xmlns:a16="http://schemas.microsoft.com/office/drawing/2014/main" id="{392DEAC5-B056-CD41-A404-5984E7B18462}"/>
              </a:ext>
            </a:extLst>
          </p:cNvPr>
          <p:cNvSpPr/>
          <p:nvPr/>
        </p:nvSpPr>
        <p:spPr>
          <a:xfrm flipV="1">
            <a:off x="704189" y="850228"/>
            <a:ext cx="8389078"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93FDD56-3D20-604F-B9B8-E7F6707258DB}"/>
              </a:ext>
            </a:extLst>
          </p:cNvPr>
          <p:cNvPicPr>
            <a:picLocks noChangeAspect="1"/>
          </p:cNvPicPr>
          <p:nvPr/>
        </p:nvPicPr>
        <p:blipFill>
          <a:blip r:embed="rId3"/>
          <a:stretch>
            <a:fillRect/>
          </a:stretch>
        </p:blipFill>
        <p:spPr>
          <a:xfrm>
            <a:off x="10093295" y="0"/>
            <a:ext cx="2098705" cy="1185333"/>
          </a:xfrm>
          <a:prstGeom prst="rect">
            <a:avLst/>
          </a:prstGeom>
        </p:spPr>
      </p:pic>
      <p:sp>
        <p:nvSpPr>
          <p:cNvPr id="12" name="TextBox 11">
            <a:extLst>
              <a:ext uri="{FF2B5EF4-FFF2-40B4-BE49-F238E27FC236}">
                <a16:creationId xmlns:a16="http://schemas.microsoft.com/office/drawing/2014/main" id="{D402AEA4-197C-374E-B997-58578DF93892}"/>
              </a:ext>
            </a:extLst>
          </p:cNvPr>
          <p:cNvSpPr txBox="1"/>
          <p:nvPr/>
        </p:nvSpPr>
        <p:spPr>
          <a:xfrm>
            <a:off x="6658502" y="2274838"/>
            <a:ext cx="5283562" cy="2308324"/>
          </a:xfrm>
          <a:prstGeom prst="rect">
            <a:avLst/>
          </a:prstGeom>
          <a:noFill/>
        </p:spPr>
        <p:txBody>
          <a:bodyPr wrap="none" rtlCol="0">
            <a:spAutoFit/>
          </a:bodyPr>
          <a:lstStyle/>
          <a:p>
            <a:r>
              <a:rPr lang="en-US" dirty="0"/>
              <a:t>Once tested all the workflows locally (seq. map),</a:t>
            </a:r>
          </a:p>
          <a:p>
            <a:r>
              <a:rPr lang="en-US" dirty="0"/>
              <a:t>They can be scaled up automatically </a:t>
            </a:r>
            <a:r>
              <a:rPr lang="en-US" dirty="0">
                <a:sym typeface="Wingdings" pitchFamily="2" charset="2"/>
              </a:rPr>
              <a:t> Next step.</a:t>
            </a:r>
          </a:p>
          <a:p>
            <a:endParaRPr lang="en-US" dirty="0">
              <a:sym typeface="Wingdings" pitchFamily="2" charset="2"/>
            </a:endParaRPr>
          </a:p>
          <a:p>
            <a:r>
              <a:rPr lang="en-US" dirty="0">
                <a:sym typeface="Wingdings" pitchFamily="2" charset="2"/>
              </a:rPr>
              <a:t>Provenance data is also collected in runtime (optional)</a:t>
            </a:r>
          </a:p>
          <a:p>
            <a:endParaRPr lang="en-US" dirty="0">
              <a:sym typeface="Wingdings" pitchFamily="2" charset="2"/>
            </a:endParaRPr>
          </a:p>
          <a:p>
            <a:r>
              <a:rPr lang="en-US" dirty="0">
                <a:sym typeface="Wingdings" pitchFamily="2" charset="2"/>
              </a:rPr>
              <a:t>Metadata, Input and Output files --&gt; registry/catalog </a:t>
            </a:r>
          </a:p>
          <a:p>
            <a:endParaRPr lang="en-US" dirty="0">
              <a:sym typeface="Wingdings" pitchFamily="2" charset="2"/>
            </a:endParaRPr>
          </a:p>
          <a:p>
            <a:r>
              <a:rPr lang="en-US" dirty="0">
                <a:sym typeface="Wingdings" pitchFamily="2" charset="2"/>
              </a:rPr>
              <a:t>    </a:t>
            </a:r>
            <a:endParaRPr lang="en-US" dirty="0"/>
          </a:p>
        </p:txBody>
      </p:sp>
      <p:sp>
        <p:nvSpPr>
          <p:cNvPr id="13" name="TextBox 12">
            <a:extLst>
              <a:ext uri="{FF2B5EF4-FFF2-40B4-BE49-F238E27FC236}">
                <a16:creationId xmlns:a16="http://schemas.microsoft.com/office/drawing/2014/main" id="{6D8ACE8B-4E1B-3C47-BBE6-307365E26ACA}"/>
              </a:ext>
            </a:extLst>
          </p:cNvPr>
          <p:cNvSpPr txBox="1"/>
          <p:nvPr/>
        </p:nvSpPr>
        <p:spPr>
          <a:xfrm>
            <a:off x="685678" y="3779403"/>
            <a:ext cx="5128968" cy="1200329"/>
          </a:xfrm>
          <a:prstGeom prst="rect">
            <a:avLst/>
          </a:prstGeom>
          <a:noFill/>
        </p:spPr>
        <p:txBody>
          <a:bodyPr wrap="none" rtlCol="0">
            <a:spAutoFit/>
          </a:bodyPr>
          <a:lstStyle/>
          <a:p>
            <a:r>
              <a:rPr lang="en-US" dirty="0">
                <a:sym typeface="Wingdings" pitchFamily="2" charset="2"/>
              </a:rPr>
              <a:t>Future development:</a:t>
            </a:r>
          </a:p>
          <a:p>
            <a:r>
              <a:rPr lang="en-US" dirty="0">
                <a:sym typeface="Wingdings" pitchFamily="2" charset="2"/>
              </a:rPr>
              <a:t>   Optimization of workflows  dynamic deployment</a:t>
            </a:r>
          </a:p>
          <a:p>
            <a:r>
              <a:rPr lang="en-US" dirty="0">
                <a:sym typeface="Wingdings" pitchFamily="2" charset="2"/>
              </a:rPr>
              <a:t>		                 mapping selection</a:t>
            </a:r>
          </a:p>
          <a:p>
            <a:endParaRPr lang="en-US" dirty="0"/>
          </a:p>
        </p:txBody>
      </p:sp>
      <p:pic>
        <p:nvPicPr>
          <p:cNvPr id="15" name="Picture 2" descr="Image result for epcc">
            <a:extLst>
              <a:ext uri="{FF2B5EF4-FFF2-40B4-BE49-F238E27FC236}">
                <a16:creationId xmlns:a16="http://schemas.microsoft.com/office/drawing/2014/main" id="{D4126EB4-E5AD-D64B-B3DF-194B1892E0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7353" y="6023477"/>
            <a:ext cx="1523106" cy="53367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Dare">
            <a:extLst>
              <a:ext uri="{FF2B5EF4-FFF2-40B4-BE49-F238E27FC236}">
                <a16:creationId xmlns:a16="http://schemas.microsoft.com/office/drawing/2014/main" id="{1FF0EECF-7177-AA4F-B0DC-11D5141ABB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618" y="6125046"/>
            <a:ext cx="1474173" cy="330532"/>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1CF1D4CC-AA5A-4245-861F-F39831CBFFBB}"/>
              </a:ext>
            </a:extLst>
          </p:cNvPr>
          <p:cNvSpPr>
            <a:spLocks noGrp="1"/>
          </p:cNvSpPr>
          <p:nvPr>
            <p:ph type="title"/>
          </p:nvPr>
        </p:nvSpPr>
        <p:spPr>
          <a:xfrm>
            <a:off x="556846" y="83735"/>
            <a:ext cx="10515600" cy="1017320"/>
          </a:xfrm>
        </p:spPr>
        <p:txBody>
          <a:bodyPr>
            <a:normAutofit/>
          </a:bodyPr>
          <a:lstStyle/>
          <a:p>
            <a:r>
              <a:rPr lang="en-GB" sz="1800" dirty="0">
                <a:solidFill>
                  <a:srgbClr val="637E93"/>
                </a:solidFill>
                <a:latin typeface="Ayuthaya" charset="-34"/>
                <a:ea typeface="Ayuthaya" charset="-34"/>
                <a:cs typeface="Ayuthaya" charset="-34"/>
              </a:rPr>
              <a:t>Rapid Ground Motion Assessment (RA) - EPOS</a:t>
            </a:r>
          </a:p>
        </p:txBody>
      </p:sp>
    </p:spTree>
    <p:extLst>
      <p:ext uri="{BB962C8B-B14F-4D97-AF65-F5344CB8AC3E}">
        <p14:creationId xmlns:p14="http://schemas.microsoft.com/office/powerpoint/2010/main" val="42619117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283" y="0"/>
            <a:ext cx="12192000" cy="6858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92696" y="1420391"/>
            <a:ext cx="10761104" cy="1200329"/>
          </a:xfrm>
          <a:prstGeom prst="rect">
            <a:avLst/>
          </a:prstGeom>
          <a:noFill/>
        </p:spPr>
        <p:txBody>
          <a:bodyPr wrap="square" rtlCol="0">
            <a:spAutoFit/>
          </a:bodyPr>
          <a:lstStyle/>
          <a:p>
            <a:pPr algn="ctr"/>
            <a:r>
              <a:rPr lang="en-GB" sz="3600" b="1" i="1" dirty="0">
                <a:solidFill>
                  <a:schemeClr val="bg1"/>
                </a:solidFill>
              </a:rPr>
              <a:t>Delivering easy-to-use frameworks to empower data-driven research</a:t>
            </a:r>
          </a:p>
        </p:txBody>
      </p:sp>
      <p:sp>
        <p:nvSpPr>
          <p:cNvPr id="8" name="Rectangle 7"/>
          <p:cNvSpPr/>
          <p:nvPr/>
        </p:nvSpPr>
        <p:spPr>
          <a:xfrm>
            <a:off x="1925060" y="2647796"/>
            <a:ext cx="8057140" cy="12370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452622" y="4459839"/>
            <a:ext cx="4733412" cy="677108"/>
          </a:xfrm>
          <a:prstGeom prst="rect">
            <a:avLst/>
          </a:prstGeom>
          <a:noFill/>
        </p:spPr>
        <p:txBody>
          <a:bodyPr wrap="none" rtlCol="0">
            <a:spAutoFit/>
          </a:bodyPr>
          <a:lstStyle/>
          <a:p>
            <a:r>
              <a:rPr lang="en-US" dirty="0">
                <a:solidFill>
                  <a:schemeClr val="bg1"/>
                </a:solidFill>
              </a:rPr>
              <a:t>Dr. Rosa </a:t>
            </a:r>
            <a:r>
              <a:rPr lang="en-US" dirty="0" err="1">
                <a:solidFill>
                  <a:schemeClr val="bg1"/>
                </a:solidFill>
              </a:rPr>
              <a:t>Filgueira</a:t>
            </a:r>
            <a:r>
              <a:rPr lang="en-US" dirty="0">
                <a:solidFill>
                  <a:schemeClr val="bg1"/>
                </a:solidFill>
              </a:rPr>
              <a:t>, University of Edinburgh, EPCC </a:t>
            </a:r>
          </a:p>
          <a:p>
            <a:endParaRPr lang="en-US" sz="2000" b="1" dirty="0">
              <a:solidFill>
                <a:schemeClr val="accent1">
                  <a:lumMod val="20000"/>
                  <a:lumOff val="80000"/>
                </a:schemeClr>
              </a:solidFill>
            </a:endParaRPr>
          </a:p>
        </p:txBody>
      </p:sp>
      <p:pic>
        <p:nvPicPr>
          <p:cNvPr id="12" name="Picture 11"/>
          <p:cNvPicPr>
            <a:picLocks noChangeAspect="1"/>
          </p:cNvPicPr>
          <p:nvPr/>
        </p:nvPicPr>
        <p:blipFill>
          <a:blip r:embed="rId3"/>
          <a:stretch>
            <a:fillRect/>
          </a:stretch>
        </p:blipFill>
        <p:spPr>
          <a:xfrm>
            <a:off x="254039" y="6041139"/>
            <a:ext cx="677313" cy="680336"/>
          </a:xfrm>
          <a:prstGeom prst="rect">
            <a:avLst/>
          </a:prstGeom>
        </p:spPr>
      </p:pic>
      <p:pic>
        <p:nvPicPr>
          <p:cNvPr id="10" name="Picture 2" descr="Image result for epcc">
            <a:extLst>
              <a:ext uri="{FF2B5EF4-FFF2-40B4-BE49-F238E27FC236}">
                <a16:creationId xmlns:a16="http://schemas.microsoft.com/office/drawing/2014/main" id="{8B42A820-6DF5-BC4D-AAA0-10BF374E23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7353" y="6023477"/>
            <a:ext cx="1523106" cy="533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6610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2FB44-7436-5B4F-8E63-865239D92D93}"/>
              </a:ext>
            </a:extLst>
          </p:cNvPr>
          <p:cNvSpPr>
            <a:spLocks noGrp="1"/>
          </p:cNvSpPr>
          <p:nvPr>
            <p:ph type="title"/>
          </p:nvPr>
        </p:nvSpPr>
        <p:spPr/>
        <p:txBody>
          <a:bodyPr/>
          <a:lstStyle/>
          <a:p>
            <a:r>
              <a:rPr lang="en-US" dirty="0"/>
              <a:t>Extra Slides</a:t>
            </a:r>
          </a:p>
        </p:txBody>
      </p:sp>
      <p:sp>
        <p:nvSpPr>
          <p:cNvPr id="4" name="Slide Number Placeholder 3">
            <a:extLst>
              <a:ext uri="{FF2B5EF4-FFF2-40B4-BE49-F238E27FC236}">
                <a16:creationId xmlns:a16="http://schemas.microsoft.com/office/drawing/2014/main" id="{FC673C66-E79C-EF40-8447-04C8918D2241}"/>
              </a:ext>
            </a:extLst>
          </p:cNvPr>
          <p:cNvSpPr>
            <a:spLocks noGrp="1"/>
          </p:cNvSpPr>
          <p:nvPr>
            <p:ph type="sldNum" sz="quarter" idx="12"/>
          </p:nvPr>
        </p:nvSpPr>
        <p:spPr/>
        <p:txBody>
          <a:bodyPr/>
          <a:lstStyle/>
          <a:p>
            <a:fld id="{1999C883-41B7-2244-9D37-B3B53D78275E}" type="slidenum">
              <a:rPr lang="en-US" smtClean="0"/>
              <a:t>37</a:t>
            </a:fld>
            <a:endParaRPr lang="en-US"/>
          </a:p>
        </p:txBody>
      </p:sp>
    </p:spTree>
    <p:extLst>
      <p:ext uri="{BB962C8B-B14F-4D97-AF65-F5344CB8AC3E}">
        <p14:creationId xmlns:p14="http://schemas.microsoft.com/office/powerpoint/2010/main" val="25078006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mining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2643" y="1540551"/>
            <a:ext cx="4260783" cy="2855014"/>
          </a:xfrm>
          <a:prstGeom prst="rect">
            <a:avLst/>
          </a:prstGeom>
        </p:spPr>
      </p:pic>
      <p:sp>
        <p:nvSpPr>
          <p:cNvPr id="8" name="Rectangle 7"/>
          <p:cNvSpPr/>
          <p:nvPr/>
        </p:nvSpPr>
        <p:spPr>
          <a:xfrm>
            <a:off x="7319552" y="4273333"/>
            <a:ext cx="3224804" cy="903900"/>
          </a:xfrm>
          <a:prstGeom prst="rect">
            <a:avLst/>
          </a:prstGeom>
        </p:spPr>
        <p:txBody>
          <a:bodyPr wrap="square" lIns="91439" tIns="45719" rIns="91439" bIns="45719">
            <a:spAutoFit/>
          </a:bodyPr>
          <a:lstStyle/>
          <a:p>
            <a:pPr algn="l"/>
            <a:r>
              <a:rPr lang="en-US" sz="1758" dirty="0"/>
              <a:t>Users only  have to implement:</a:t>
            </a:r>
          </a:p>
          <a:p>
            <a:pPr marL="241093" lvl="1" indent="-241093">
              <a:buFont typeface="Arial"/>
              <a:buChar char="•"/>
            </a:pPr>
            <a:r>
              <a:rPr lang="en-US" sz="1758" dirty="0"/>
              <a:t>PEs</a:t>
            </a:r>
          </a:p>
          <a:p>
            <a:pPr marL="241093" lvl="1" indent="-241093">
              <a:buFont typeface="Arial"/>
              <a:buChar char="•"/>
            </a:pPr>
            <a:r>
              <a:rPr lang="en-US" sz="1758" dirty="0"/>
              <a:t>Connections</a:t>
            </a:r>
          </a:p>
        </p:txBody>
      </p:sp>
      <p:sp>
        <p:nvSpPr>
          <p:cNvPr id="15" name="Rectangle 14"/>
          <p:cNvSpPr/>
          <p:nvPr/>
        </p:nvSpPr>
        <p:spPr>
          <a:xfrm>
            <a:off x="1668404" y="2004290"/>
            <a:ext cx="5631252" cy="3425490"/>
          </a:xfrm>
          <a:prstGeom prst="rect">
            <a:avLst/>
          </a:prstGeom>
          <a:noFill/>
          <a:ln w="25400" cap="flat">
            <a:solidFill>
              <a:schemeClr val="accent2"/>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endParaRPr lang="en-US" sz="2109" b="1" baseline="30000" dirty="0">
              <a:latin typeface="Courier"/>
              <a:cs typeface="Courier"/>
            </a:endParaRPr>
          </a:p>
          <a:p>
            <a:pPr algn="l"/>
            <a:r>
              <a:rPr lang="en-US" sz="2109" b="1" baseline="30000" dirty="0">
                <a:latin typeface="Courier"/>
                <a:cs typeface="Courier"/>
              </a:rPr>
              <a:t>from dispel4py.workflow_graph import </a:t>
            </a:r>
            <a:r>
              <a:rPr lang="en-US" sz="2109" b="1" baseline="30000" dirty="0" err="1">
                <a:latin typeface="Courier"/>
                <a:cs typeface="Courier"/>
              </a:rPr>
              <a:t>WorkflowGraph</a:t>
            </a:r>
            <a:endParaRPr lang="en-US" sz="2109" b="1" baseline="30000" dirty="0">
              <a:latin typeface="Courier"/>
              <a:cs typeface="Courier"/>
            </a:endParaRPr>
          </a:p>
          <a:p>
            <a:pPr algn="l"/>
            <a:endParaRPr lang="en-US" sz="2109" baseline="30000" dirty="0">
              <a:latin typeface="Courier"/>
              <a:cs typeface="Courier"/>
            </a:endParaRPr>
          </a:p>
          <a:p>
            <a:pPr algn="l"/>
            <a:endParaRPr lang="en-US" sz="2109" baseline="30000" dirty="0">
              <a:latin typeface="Courier"/>
              <a:cs typeface="Courier"/>
            </a:endParaRPr>
          </a:p>
          <a:p>
            <a:pPr algn="l"/>
            <a:r>
              <a:rPr lang="en-US" sz="2109" baseline="30000" dirty="0">
                <a:latin typeface="Courier"/>
                <a:cs typeface="Courier"/>
              </a:rPr>
              <a:t>pe1 = </a:t>
            </a:r>
            <a:r>
              <a:rPr lang="en-US" sz="2109" baseline="30000" dirty="0" err="1">
                <a:latin typeface="Courier"/>
                <a:cs typeface="Courier"/>
              </a:rPr>
              <a:t>filterTweet</a:t>
            </a:r>
            <a:r>
              <a:rPr lang="en-US" sz="2109" baseline="30000" dirty="0">
                <a:latin typeface="Courier"/>
                <a:cs typeface="Courier"/>
              </a:rPr>
              <a:t> ()</a:t>
            </a:r>
          </a:p>
          <a:p>
            <a:pPr algn="l"/>
            <a:r>
              <a:rPr lang="en-US" sz="2109" baseline="30000" dirty="0">
                <a:latin typeface="Courier"/>
                <a:cs typeface="Courier"/>
              </a:rPr>
              <a:t>pe2 = </a:t>
            </a:r>
            <a:r>
              <a:rPr lang="en-US" sz="2109" baseline="30000" dirty="0" err="1">
                <a:latin typeface="Courier"/>
                <a:cs typeface="Courier"/>
              </a:rPr>
              <a:t>counterHashTag</a:t>
            </a:r>
            <a:r>
              <a:rPr lang="en-US" sz="2109" baseline="30000" dirty="0">
                <a:latin typeface="Courier"/>
                <a:cs typeface="Courier"/>
              </a:rPr>
              <a:t> ()</a:t>
            </a:r>
          </a:p>
          <a:p>
            <a:pPr algn="l"/>
            <a:r>
              <a:rPr lang="en-US" sz="2109" baseline="30000" dirty="0">
                <a:latin typeface="Courier"/>
                <a:cs typeface="Courier"/>
              </a:rPr>
              <a:t>pe3 = </a:t>
            </a:r>
            <a:r>
              <a:rPr lang="en-US" sz="2109" baseline="30000" dirty="0" err="1">
                <a:latin typeface="Courier"/>
                <a:cs typeface="Courier"/>
              </a:rPr>
              <a:t>counterLanguage</a:t>
            </a:r>
            <a:r>
              <a:rPr lang="en-US" sz="2109" baseline="30000" dirty="0">
                <a:latin typeface="Courier"/>
                <a:cs typeface="Courier"/>
              </a:rPr>
              <a:t> ()</a:t>
            </a:r>
          </a:p>
          <a:p>
            <a:pPr algn="l"/>
            <a:r>
              <a:rPr lang="en-US" sz="2109" baseline="30000" dirty="0">
                <a:latin typeface="Courier"/>
                <a:cs typeface="Courier"/>
              </a:rPr>
              <a:t>pe4 = statistics ()</a:t>
            </a:r>
          </a:p>
          <a:p>
            <a:pPr algn="l"/>
            <a:endParaRPr lang="en-US" sz="2109" baseline="30000" dirty="0">
              <a:latin typeface="Courier"/>
              <a:cs typeface="Courier"/>
            </a:endParaRPr>
          </a:p>
          <a:p>
            <a:pPr algn="l"/>
            <a:r>
              <a:rPr lang="en-US" sz="2109" baseline="30000" dirty="0">
                <a:latin typeface="Courier"/>
                <a:cs typeface="Courier"/>
              </a:rPr>
              <a:t>graph = </a:t>
            </a:r>
            <a:r>
              <a:rPr lang="en-US" sz="2109" baseline="30000" dirty="0" err="1">
                <a:latin typeface="Courier"/>
                <a:cs typeface="Courier"/>
              </a:rPr>
              <a:t>WorkflowGraph</a:t>
            </a:r>
            <a:r>
              <a:rPr lang="en-US" sz="2109" baseline="30000" dirty="0">
                <a:latin typeface="Courier"/>
                <a:cs typeface="Courier"/>
              </a:rPr>
              <a:t> ( )</a:t>
            </a:r>
          </a:p>
          <a:p>
            <a:pPr algn="l"/>
            <a:endParaRPr lang="en-US" sz="2109" baseline="30000" dirty="0">
              <a:latin typeface="Courier"/>
              <a:cs typeface="Courier"/>
            </a:endParaRPr>
          </a:p>
          <a:p>
            <a:pPr algn="l"/>
            <a:r>
              <a:rPr lang="en-US" sz="2109" baseline="30000" dirty="0" err="1">
                <a:latin typeface="Courier"/>
                <a:cs typeface="Courier"/>
              </a:rPr>
              <a:t>graph.connect</a:t>
            </a:r>
            <a:r>
              <a:rPr lang="en-US" sz="2109" baseline="30000" dirty="0">
                <a:latin typeface="Courier"/>
                <a:cs typeface="Courier"/>
              </a:rPr>
              <a:t>(pe1,’hash_tag’,pe2,’input’) </a:t>
            </a:r>
            <a:r>
              <a:rPr lang="en-US" sz="2109" baseline="30000" dirty="0" err="1">
                <a:latin typeface="Courier"/>
                <a:cs typeface="Courier"/>
              </a:rPr>
              <a:t>graph.connect</a:t>
            </a:r>
            <a:r>
              <a:rPr lang="en-US" sz="2109" baseline="30000" dirty="0">
                <a:latin typeface="Courier"/>
                <a:cs typeface="Courier"/>
              </a:rPr>
              <a:t>(pe1,’language’,pe3,’input’) </a:t>
            </a:r>
            <a:r>
              <a:rPr lang="en-US" sz="2109" baseline="30000" dirty="0" err="1">
                <a:latin typeface="Courier"/>
                <a:cs typeface="Courier"/>
              </a:rPr>
              <a:t>graph.connect</a:t>
            </a:r>
            <a:r>
              <a:rPr lang="en-US" sz="2109" baseline="30000" dirty="0">
                <a:latin typeface="Courier"/>
                <a:cs typeface="Courier"/>
              </a:rPr>
              <a:t>(pe2,’hash_tag_count’,pe4,’input1’) </a:t>
            </a:r>
            <a:r>
              <a:rPr lang="en-US" sz="2109" baseline="30000" dirty="0" err="1">
                <a:latin typeface="Courier"/>
                <a:cs typeface="Courier"/>
              </a:rPr>
              <a:t>graph.connect</a:t>
            </a:r>
            <a:r>
              <a:rPr lang="en-US" sz="2109" baseline="30000" dirty="0">
                <a:latin typeface="Courier"/>
                <a:cs typeface="Courier"/>
              </a:rPr>
              <a:t>(pe3,’language_count’,pe4,’input2’)</a:t>
            </a:r>
            <a:endParaRPr lang="en-US" sz="2109" dirty="0">
              <a:solidFill>
                <a:srgbClr val="FFFFFF"/>
              </a:solidFill>
              <a:latin typeface="Courier"/>
              <a:cs typeface="Courier"/>
              <a:sym typeface="Helvetica Light"/>
            </a:endParaRPr>
          </a:p>
        </p:txBody>
      </p:sp>
      <p:sp>
        <p:nvSpPr>
          <p:cNvPr id="17" name="TextBox 16"/>
          <p:cNvSpPr txBox="1"/>
          <p:nvPr/>
        </p:nvSpPr>
        <p:spPr>
          <a:xfrm>
            <a:off x="4821326" y="2917390"/>
            <a:ext cx="1581317" cy="396712"/>
          </a:xfrm>
          <a:prstGeom prst="rect">
            <a:avLst/>
          </a:prstGeom>
          <a:solidFill>
            <a:schemeClr val="accent3">
              <a:lumMod val="40000"/>
              <a:lumOff val="60000"/>
              <a:alpha val="57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109" dirty="0">
                <a:solidFill>
                  <a:srgbClr val="000000"/>
                </a:solidFill>
              </a:rPr>
              <a:t>PEs objects</a:t>
            </a:r>
            <a:endParaRPr lang="en-US" sz="2109" dirty="0">
              <a:solidFill>
                <a:srgbClr val="000000"/>
              </a:solidFill>
              <a:sym typeface="Helvetica Light"/>
            </a:endParaRPr>
          </a:p>
        </p:txBody>
      </p:sp>
      <p:sp>
        <p:nvSpPr>
          <p:cNvPr id="18" name="TextBox 17"/>
          <p:cNvSpPr txBox="1"/>
          <p:nvPr/>
        </p:nvSpPr>
        <p:spPr>
          <a:xfrm>
            <a:off x="4882709" y="3408347"/>
            <a:ext cx="1581317" cy="396712"/>
          </a:xfrm>
          <a:prstGeom prst="rect">
            <a:avLst/>
          </a:prstGeom>
          <a:solidFill>
            <a:schemeClr val="accent3">
              <a:lumMod val="40000"/>
              <a:lumOff val="60000"/>
              <a:alpha val="57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109" dirty="0">
                <a:solidFill>
                  <a:srgbClr val="000000"/>
                </a:solidFill>
              </a:rPr>
              <a:t>Graph</a:t>
            </a:r>
            <a:endParaRPr lang="en-US" sz="2109" dirty="0">
              <a:solidFill>
                <a:srgbClr val="000000"/>
              </a:solidFill>
              <a:sym typeface="Helvetica Light"/>
            </a:endParaRPr>
          </a:p>
        </p:txBody>
      </p:sp>
      <p:sp>
        <p:nvSpPr>
          <p:cNvPr id="19" name="TextBox 18"/>
          <p:cNvSpPr txBox="1"/>
          <p:nvPr/>
        </p:nvSpPr>
        <p:spPr>
          <a:xfrm>
            <a:off x="4935654" y="3900770"/>
            <a:ext cx="1581317" cy="396712"/>
          </a:xfrm>
          <a:prstGeom prst="rect">
            <a:avLst/>
          </a:prstGeom>
          <a:solidFill>
            <a:schemeClr val="accent3">
              <a:lumMod val="40000"/>
              <a:lumOff val="60000"/>
              <a:alpha val="57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109" dirty="0">
                <a:solidFill>
                  <a:srgbClr val="000000"/>
                </a:solidFill>
              </a:rPr>
              <a:t>Connections</a:t>
            </a:r>
            <a:endParaRPr lang="en-US" sz="2109" dirty="0">
              <a:solidFill>
                <a:srgbClr val="000000"/>
              </a:solidFill>
              <a:sym typeface="Helvetica Light"/>
            </a:endParaRPr>
          </a:p>
        </p:txBody>
      </p:sp>
      <p:sp>
        <p:nvSpPr>
          <p:cNvPr id="2" name="TextBox 1"/>
          <p:cNvSpPr txBox="1"/>
          <p:nvPr/>
        </p:nvSpPr>
        <p:spPr>
          <a:xfrm>
            <a:off x="7514367" y="2826756"/>
            <a:ext cx="351059" cy="28847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406" b="1" dirty="0">
                <a:solidFill>
                  <a:srgbClr val="000000"/>
                </a:solidFill>
                <a:sym typeface="Helvetica Light"/>
              </a:rPr>
              <a:t>pe1</a:t>
            </a:r>
          </a:p>
        </p:txBody>
      </p:sp>
      <p:sp>
        <p:nvSpPr>
          <p:cNvPr id="10" name="TextBox 9"/>
          <p:cNvSpPr txBox="1"/>
          <p:nvPr/>
        </p:nvSpPr>
        <p:spPr>
          <a:xfrm>
            <a:off x="8758180" y="2057960"/>
            <a:ext cx="351059" cy="28847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406" b="1" dirty="0">
                <a:solidFill>
                  <a:srgbClr val="000000"/>
                </a:solidFill>
                <a:sym typeface="Helvetica Light"/>
              </a:rPr>
              <a:t>pe2</a:t>
            </a:r>
          </a:p>
        </p:txBody>
      </p:sp>
      <p:sp>
        <p:nvSpPr>
          <p:cNvPr id="11" name="TextBox 10"/>
          <p:cNvSpPr txBox="1"/>
          <p:nvPr/>
        </p:nvSpPr>
        <p:spPr>
          <a:xfrm>
            <a:off x="8763851" y="3870073"/>
            <a:ext cx="351059" cy="28847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406" b="1" dirty="0">
                <a:solidFill>
                  <a:srgbClr val="000000"/>
                </a:solidFill>
                <a:sym typeface="Helvetica Light"/>
              </a:rPr>
              <a:t>pe3</a:t>
            </a:r>
          </a:p>
        </p:txBody>
      </p:sp>
      <p:sp>
        <p:nvSpPr>
          <p:cNvPr id="12" name="TextBox 11"/>
          <p:cNvSpPr txBox="1"/>
          <p:nvPr/>
        </p:nvSpPr>
        <p:spPr>
          <a:xfrm>
            <a:off x="9993875" y="2835115"/>
            <a:ext cx="351059" cy="28847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latinLnBrk="1" hangingPunct="0"/>
            <a:r>
              <a:rPr lang="en-US" sz="1406" b="1" dirty="0">
                <a:solidFill>
                  <a:srgbClr val="000000"/>
                </a:solidFill>
                <a:sym typeface="Helvetica Light"/>
              </a:rPr>
              <a:t>pe4</a:t>
            </a:r>
          </a:p>
        </p:txBody>
      </p:sp>
      <p:cxnSp>
        <p:nvCxnSpPr>
          <p:cNvPr id="4" name="Straight Arrow Connector 3"/>
          <p:cNvCxnSpPr/>
          <p:nvPr/>
        </p:nvCxnSpPr>
        <p:spPr>
          <a:xfrm flipV="1">
            <a:off x="7881325" y="2118819"/>
            <a:ext cx="860958" cy="580740"/>
          </a:xfrm>
          <a:prstGeom prst="straightConnector1">
            <a:avLst/>
          </a:prstGeom>
          <a:noFill/>
          <a:ln w="50800" cap="flat">
            <a:solidFill>
              <a:srgbClr val="000000"/>
            </a:solidFill>
            <a:prstDash val="solid"/>
            <a:miter lim="400000"/>
            <a:tailEnd type="arrow"/>
          </a:ln>
          <a:effectLst/>
        </p:spPr>
        <p:style>
          <a:lnRef idx="0">
            <a:scrgbClr r="0" g="0" b="0"/>
          </a:lnRef>
          <a:fillRef idx="0">
            <a:scrgbClr r="0" g="0" b="0"/>
          </a:fillRef>
          <a:effectRef idx="0">
            <a:scrgbClr r="0" g="0" b="0"/>
          </a:effectRef>
          <a:fontRef idx="none"/>
        </p:style>
      </p:cxnSp>
      <p:cxnSp>
        <p:nvCxnSpPr>
          <p:cNvPr id="9" name="Straight Arrow Connector 8"/>
          <p:cNvCxnSpPr>
            <a:stCxn id="2" idx="3"/>
          </p:cNvCxnSpPr>
          <p:nvPr/>
        </p:nvCxnSpPr>
        <p:spPr>
          <a:xfrm>
            <a:off x="7865426" y="2970995"/>
            <a:ext cx="782977" cy="682546"/>
          </a:xfrm>
          <a:prstGeom prst="straightConnector1">
            <a:avLst/>
          </a:prstGeom>
          <a:noFill/>
          <a:ln w="50800" cap="flat">
            <a:solidFill>
              <a:srgbClr val="000000"/>
            </a:solidFill>
            <a:prstDash val="solid"/>
            <a:miter lim="400000"/>
            <a:tailEnd type="arrow"/>
          </a:ln>
          <a:effectLst/>
        </p:spPr>
        <p:style>
          <a:lnRef idx="0">
            <a:scrgbClr r="0" g="0" b="0"/>
          </a:lnRef>
          <a:fillRef idx="0">
            <a:scrgbClr r="0" g="0" b="0"/>
          </a:fillRef>
          <a:effectRef idx="0">
            <a:scrgbClr r="0" g="0" b="0"/>
          </a:effectRef>
          <a:fontRef idx="none"/>
        </p:style>
      </p:cxnSp>
      <p:cxnSp>
        <p:nvCxnSpPr>
          <p:cNvPr id="31" name="Straight Arrow Connector 30"/>
          <p:cNvCxnSpPr/>
          <p:nvPr/>
        </p:nvCxnSpPr>
        <p:spPr>
          <a:xfrm flipH="1">
            <a:off x="6172115" y="4497050"/>
            <a:ext cx="548031" cy="0"/>
          </a:xfrm>
          <a:prstGeom prst="straightConnector1">
            <a:avLst/>
          </a:prstGeom>
          <a:noFill/>
          <a:ln w="25400" cap="flat">
            <a:solidFill>
              <a:srgbClr val="000000"/>
            </a:solidFill>
            <a:prstDash val="solid"/>
            <a:miter lim="400000"/>
            <a:tailEnd type="arrow"/>
          </a:ln>
          <a:effectLst/>
        </p:spPr>
        <p:style>
          <a:lnRef idx="0">
            <a:scrgbClr r="0" g="0" b="0"/>
          </a:lnRef>
          <a:fillRef idx="0">
            <a:scrgbClr r="0" g="0" b="0"/>
          </a:fillRef>
          <a:effectRef idx="0">
            <a:scrgbClr r="0" g="0" b="0"/>
          </a:effectRef>
          <a:fontRef idx="none"/>
        </p:style>
      </p:cxnSp>
      <p:cxnSp>
        <p:nvCxnSpPr>
          <p:cNvPr id="32" name="Straight Arrow Connector 31"/>
          <p:cNvCxnSpPr/>
          <p:nvPr/>
        </p:nvCxnSpPr>
        <p:spPr>
          <a:xfrm flipH="1">
            <a:off x="6198083" y="4685395"/>
            <a:ext cx="548031" cy="0"/>
          </a:xfrm>
          <a:prstGeom prst="straightConnector1">
            <a:avLst/>
          </a:prstGeom>
          <a:noFill/>
          <a:ln w="25400" cap="flat">
            <a:solidFill>
              <a:srgbClr val="000000"/>
            </a:solidFill>
            <a:prstDash val="solid"/>
            <a:miter lim="400000"/>
            <a:tailEnd type="arrow"/>
          </a:ln>
          <a:effectLst/>
        </p:spPr>
        <p:style>
          <a:lnRef idx="0">
            <a:scrgbClr r="0" g="0" b="0"/>
          </a:lnRef>
          <a:fillRef idx="0">
            <a:scrgbClr r="0" g="0" b="0"/>
          </a:fillRef>
          <a:effectRef idx="0">
            <a:scrgbClr r="0" g="0" b="0"/>
          </a:effectRef>
          <a:fontRef idx="none"/>
        </p:style>
      </p:cxnSp>
      <p:sp>
        <p:nvSpPr>
          <p:cNvPr id="20" name="Rectangle 19">
            <a:extLst>
              <a:ext uri="{FF2B5EF4-FFF2-40B4-BE49-F238E27FC236}">
                <a16:creationId xmlns:a16="http://schemas.microsoft.com/office/drawing/2014/main" id="{71F707D5-4097-C342-9F8C-068DDE188A25}"/>
              </a:ext>
            </a:extLst>
          </p:cNvPr>
          <p:cNvSpPr/>
          <p:nvPr/>
        </p:nvSpPr>
        <p:spPr>
          <a:xfrm>
            <a:off x="262801" y="760332"/>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32A0438-95A3-B049-8330-7AF7E8020107}"/>
              </a:ext>
            </a:extLst>
          </p:cNvPr>
          <p:cNvSpPr txBox="1"/>
          <p:nvPr/>
        </p:nvSpPr>
        <p:spPr>
          <a:xfrm>
            <a:off x="125162" y="231978"/>
            <a:ext cx="9739706" cy="477054"/>
          </a:xfrm>
          <a:prstGeom prst="rect">
            <a:avLst/>
          </a:prstGeom>
          <a:noFill/>
        </p:spPr>
        <p:txBody>
          <a:bodyPr wrap="square" rtlCol="0">
            <a:spAutoFit/>
          </a:bodyPr>
          <a:lstStyle/>
          <a:p>
            <a:r>
              <a:rPr lang="en-US" sz="2500" dirty="0">
                <a:solidFill>
                  <a:schemeClr val="bg2">
                    <a:lumMod val="50000"/>
                  </a:schemeClr>
                </a:solidFill>
                <a:latin typeface="Ayuthaya" charset="-34"/>
                <a:ea typeface="Ayuthaya" charset="-34"/>
                <a:cs typeface="Ayuthaya" charset="-34"/>
              </a:rPr>
              <a:t>dispel4py parallel stream-based dataflow system    </a:t>
            </a:r>
          </a:p>
        </p:txBody>
      </p:sp>
      <p:pic>
        <p:nvPicPr>
          <p:cNvPr id="22" name="Picture 21">
            <a:extLst>
              <a:ext uri="{FF2B5EF4-FFF2-40B4-BE49-F238E27FC236}">
                <a16:creationId xmlns:a16="http://schemas.microsoft.com/office/drawing/2014/main" id="{AFDA7E35-EE90-054D-A0D6-C61A577B0450}"/>
              </a:ext>
            </a:extLst>
          </p:cNvPr>
          <p:cNvPicPr>
            <a:picLocks noChangeAspect="1"/>
          </p:cNvPicPr>
          <p:nvPr/>
        </p:nvPicPr>
        <p:blipFill>
          <a:blip r:embed="rId4"/>
          <a:stretch>
            <a:fillRect/>
          </a:stretch>
        </p:blipFill>
        <p:spPr>
          <a:xfrm>
            <a:off x="10067607" y="385323"/>
            <a:ext cx="2098705" cy="1185333"/>
          </a:xfrm>
          <a:prstGeom prst="rect">
            <a:avLst/>
          </a:prstGeom>
        </p:spPr>
      </p:pic>
      <p:sp>
        <p:nvSpPr>
          <p:cNvPr id="23" name="TextBox 22">
            <a:extLst>
              <a:ext uri="{FF2B5EF4-FFF2-40B4-BE49-F238E27FC236}">
                <a16:creationId xmlns:a16="http://schemas.microsoft.com/office/drawing/2014/main" id="{DB0E2A6C-0129-CA43-9311-ACDC99FBBB2B}"/>
              </a:ext>
            </a:extLst>
          </p:cNvPr>
          <p:cNvSpPr txBox="1"/>
          <p:nvPr/>
        </p:nvSpPr>
        <p:spPr>
          <a:xfrm>
            <a:off x="5201423" y="6513091"/>
            <a:ext cx="3538636" cy="338554"/>
          </a:xfrm>
          <a:prstGeom prst="rect">
            <a:avLst/>
          </a:prstGeom>
          <a:noFill/>
        </p:spPr>
        <p:txBody>
          <a:bodyPr wrap="none" rtlCol="0">
            <a:spAutoFit/>
          </a:bodyPr>
          <a:lstStyle/>
          <a:p>
            <a:r>
              <a:rPr lang="en-US" sz="1600" i="1" dirty="0">
                <a:solidFill>
                  <a:srgbClr val="1F4E79"/>
                </a:solidFill>
              </a:rPr>
              <a:t>https://</a:t>
            </a:r>
            <a:r>
              <a:rPr lang="en-US" sz="1600" i="1" dirty="0" err="1">
                <a:solidFill>
                  <a:srgbClr val="1F4E79"/>
                </a:solidFill>
              </a:rPr>
              <a:t>github.com</a:t>
            </a:r>
            <a:r>
              <a:rPr lang="en-US" sz="1600" i="1" dirty="0">
                <a:solidFill>
                  <a:srgbClr val="1F4E79"/>
                </a:solidFill>
              </a:rPr>
              <a:t>/dispel4py/dispel4py</a:t>
            </a:r>
          </a:p>
        </p:txBody>
      </p:sp>
      <p:pic>
        <p:nvPicPr>
          <p:cNvPr id="24" name="Picture 23">
            <a:extLst>
              <a:ext uri="{FF2B5EF4-FFF2-40B4-BE49-F238E27FC236}">
                <a16:creationId xmlns:a16="http://schemas.microsoft.com/office/drawing/2014/main" id="{4EA3E4CE-06BE-934B-903D-DC1868276ED1}"/>
              </a:ext>
            </a:extLst>
          </p:cNvPr>
          <p:cNvPicPr>
            <a:picLocks noChangeAspect="1"/>
          </p:cNvPicPr>
          <p:nvPr/>
        </p:nvPicPr>
        <p:blipFill>
          <a:blip r:embed="rId5"/>
          <a:stretch>
            <a:fillRect/>
          </a:stretch>
        </p:blipFill>
        <p:spPr>
          <a:xfrm>
            <a:off x="11076970" y="4993098"/>
            <a:ext cx="881973" cy="881973"/>
          </a:xfrm>
          <a:prstGeom prst="rect">
            <a:avLst/>
          </a:prstGeom>
        </p:spPr>
      </p:pic>
      <p:pic>
        <p:nvPicPr>
          <p:cNvPr id="25" name="Picture 2" descr="Image result for epcc">
            <a:extLst>
              <a:ext uri="{FF2B5EF4-FFF2-40B4-BE49-F238E27FC236}">
                <a16:creationId xmlns:a16="http://schemas.microsoft.com/office/drawing/2014/main" id="{DF0871AF-98AA-584C-BFB6-33E1D55ABB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960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2" presetClass="entr" presetSubtype="4" fill="hold" grpId="0" nodeType="withEffect">
                                  <p:stCondLst>
                                    <p:cond delay="50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par>
                                <p:cTn id="15" presetID="1" presetClass="entr" presetSubtype="0" fill="hold" nodeType="withEffect">
                                  <p:stCondLst>
                                    <p:cond delay="0"/>
                                  </p:stCondLst>
                                  <p:childTnLst>
                                    <p:set>
                                      <p:cBhvr>
                                        <p:cTn id="16" dur="1" fill="hold">
                                          <p:stCondLst>
                                            <p:cond delay="0"/>
                                          </p:stCondLst>
                                        </p:cTn>
                                        <p:tgtEl>
                                          <p:spTgt spid="1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xEl>
                                              <p:pRg st="5" end="5"/>
                                            </p:txEl>
                                          </p:spTgt>
                                        </p:tgtEl>
                                        <p:attrNameLst>
                                          <p:attrName>style.visibility</p:attrName>
                                        </p:attrNameLst>
                                      </p:cBhvr>
                                      <p:to>
                                        <p:strVal val="visible"/>
                                      </p:to>
                                    </p:set>
                                  </p:childTnLst>
                                </p:cTn>
                              </p:par>
                              <p:par>
                                <p:cTn id="19" presetID="2" presetClass="entr" presetSubtype="4" fill="hold" grpId="0" nodeType="withEffect">
                                  <p:stCondLst>
                                    <p:cond delay="50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par>
                                <p:cTn id="23" presetID="1" presetClass="entr" presetSubtype="0" fill="hold" nodeType="withEffect">
                                  <p:stCondLst>
                                    <p:cond delay="0"/>
                                  </p:stCondLst>
                                  <p:childTnLst>
                                    <p:set>
                                      <p:cBhvr>
                                        <p:cTn id="24" dur="1" fill="hold">
                                          <p:stCondLst>
                                            <p:cond delay="0"/>
                                          </p:stCondLst>
                                        </p:cTn>
                                        <p:tgtEl>
                                          <p:spTgt spid="1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xEl>
                                              <p:pRg st="7" end="7"/>
                                            </p:txEl>
                                          </p:spTgt>
                                        </p:tgtEl>
                                        <p:attrNameLst>
                                          <p:attrName>style.visibility</p:attrName>
                                        </p:attrNameLst>
                                      </p:cBhvr>
                                      <p:to>
                                        <p:strVal val="visible"/>
                                      </p:to>
                                    </p:set>
                                  </p:childTnLst>
                                </p:cTn>
                              </p:par>
                              <p:par>
                                <p:cTn id="27" presetID="2" presetClass="entr" presetSubtype="4" fill="hold" grpId="0" nodeType="withEffect">
                                  <p:stCondLst>
                                    <p:cond delay="50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50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3" presetClass="entr" presetSubtype="16"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anim calcmode="lin" valueType="num">
                                      <p:cBhvr>
                                        <p:cTn id="51" dur="500" fill="hold"/>
                                        <p:tgtEl>
                                          <p:spTgt spid="4"/>
                                        </p:tgtEl>
                                        <p:attrNameLst>
                                          <p:attrName>ppt_w</p:attrName>
                                        </p:attrNameLst>
                                      </p:cBhvr>
                                      <p:tavLst>
                                        <p:tav tm="0">
                                          <p:val>
                                            <p:fltVal val="0"/>
                                          </p:val>
                                        </p:tav>
                                        <p:tav tm="100000">
                                          <p:val>
                                            <p:strVal val="#ppt_w"/>
                                          </p:val>
                                        </p:tav>
                                      </p:tavLst>
                                    </p:anim>
                                    <p:anim calcmode="lin" valueType="num">
                                      <p:cBhvr>
                                        <p:cTn id="52" dur="500" fill="hold"/>
                                        <p:tgtEl>
                                          <p:spTgt spid="4"/>
                                        </p:tgtEl>
                                        <p:attrNameLst>
                                          <p:attrName>ppt_h</p:attrName>
                                        </p:attrNameLst>
                                      </p:cBhvr>
                                      <p:tavLst>
                                        <p:tav tm="0">
                                          <p:val>
                                            <p:fltVal val="0"/>
                                          </p:val>
                                        </p:tav>
                                        <p:tav tm="100000">
                                          <p:val>
                                            <p:strVal val="#ppt_h"/>
                                          </p:val>
                                        </p:tav>
                                      </p:tavLst>
                                    </p:anim>
                                  </p:childTnLst>
                                </p:cTn>
                              </p:par>
                              <p:par>
                                <p:cTn id="53" presetID="1" presetClass="entr" presetSubtype="0"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55" fill="hold">
                      <p:stCondLst>
                        <p:cond delay="indefinite"/>
                      </p:stCondLst>
                      <p:childTnLst>
                        <p:par>
                          <p:cTn id="56" fill="hold">
                            <p:stCondLst>
                              <p:cond delay="0"/>
                            </p:stCondLst>
                            <p:childTnLst>
                              <p:par>
                                <p:cTn id="57" presetID="23" presetClass="entr" presetSubtype="16" fill="hold" nodeType="clickEffect">
                                  <p:stCondLst>
                                    <p:cond delay="0"/>
                                  </p:stCondLst>
                                  <p:childTnLst>
                                    <p:set>
                                      <p:cBhvr>
                                        <p:cTn id="58" dur="1" fill="hold">
                                          <p:stCondLst>
                                            <p:cond delay="0"/>
                                          </p:stCondLst>
                                        </p:cTn>
                                        <p:tgtEl>
                                          <p:spTgt spid="9"/>
                                        </p:tgtEl>
                                        <p:attrNameLst>
                                          <p:attrName>style.visibility</p:attrName>
                                        </p:attrNameLst>
                                      </p:cBhvr>
                                      <p:to>
                                        <p:strVal val="visible"/>
                                      </p:to>
                                    </p:set>
                                    <p:anim calcmode="lin" valueType="num">
                                      <p:cBhvr>
                                        <p:cTn id="59" dur="500" fill="hold"/>
                                        <p:tgtEl>
                                          <p:spTgt spid="9"/>
                                        </p:tgtEl>
                                        <p:attrNameLst>
                                          <p:attrName>ppt_w</p:attrName>
                                        </p:attrNameLst>
                                      </p:cBhvr>
                                      <p:tavLst>
                                        <p:tav tm="0">
                                          <p:val>
                                            <p:fltVal val="0"/>
                                          </p:val>
                                        </p:tav>
                                        <p:tav tm="100000">
                                          <p:val>
                                            <p:strVal val="#ppt_w"/>
                                          </p:val>
                                        </p:tav>
                                      </p:tavLst>
                                    </p:anim>
                                    <p:anim calcmode="lin" valueType="num">
                                      <p:cBhvr>
                                        <p:cTn id="60" dur="500" fill="hold"/>
                                        <p:tgtEl>
                                          <p:spTgt spid="9"/>
                                        </p:tgtEl>
                                        <p:attrNameLst>
                                          <p:attrName>ppt_h</p:attrName>
                                        </p:attrNameLst>
                                      </p:cBhvr>
                                      <p:tavLst>
                                        <p:tav tm="0">
                                          <p:val>
                                            <p:fltVal val="0"/>
                                          </p:val>
                                        </p:tav>
                                        <p:tav tm="100000">
                                          <p:val>
                                            <p:strVal val="#ppt_h"/>
                                          </p:val>
                                        </p:tav>
                                      </p:tavLst>
                                    </p:anim>
                                  </p:childTnLst>
                                </p:cTn>
                              </p:par>
                              <p:par>
                                <p:cTn id="61" presetID="1" presetClass="entr" presetSubtype="0" fill="hold" nodeType="with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 grpId="0"/>
      <p:bldP spid="10"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58372" y="1477682"/>
            <a:ext cx="10515600" cy="1325563"/>
          </a:xfrm>
        </p:spPr>
        <p:txBody>
          <a:bodyPr vert="horz" lIns="91440" tIns="45720" rIns="91440" bIns="45720" rtlCol="0" anchor="ctr">
            <a:normAutofit/>
          </a:bodyPr>
          <a:lstStyle/>
          <a:p>
            <a:r>
              <a:rPr lang="en-US" sz="2400" dirty="0"/>
              <a:t>Data analytic frameworks and Computing environments </a:t>
            </a:r>
            <a:br>
              <a:rPr lang="en-US" b="1" kern="1200" dirty="0">
                <a:solidFill>
                  <a:schemeClr val="tx1"/>
                </a:solidFill>
                <a:latin typeface="+mj-lt"/>
                <a:ea typeface="+mj-ea"/>
                <a:cs typeface="+mj-cs"/>
              </a:rPr>
            </a:br>
            <a:endParaRPr lang="en-US" kern="1200" dirty="0">
              <a:solidFill>
                <a:schemeClr val="tx1"/>
              </a:solidFill>
              <a:latin typeface="+mj-lt"/>
              <a:ea typeface="+mj-ea"/>
              <a:cs typeface="+mj-cs"/>
            </a:endParaRPr>
          </a:p>
        </p:txBody>
      </p:sp>
      <p:graphicFrame>
        <p:nvGraphicFramePr>
          <p:cNvPr id="39" name="Content Placeholder 1">
            <a:extLst>
              <a:ext uri="{FF2B5EF4-FFF2-40B4-BE49-F238E27FC236}">
                <a16:creationId xmlns:a16="http://schemas.microsoft.com/office/drawing/2014/main" id="{F49AE71D-D6DE-446B-9740-74CB24AD68B1}"/>
              </a:ext>
            </a:extLst>
          </p:cNvPr>
          <p:cNvGraphicFramePr>
            <a:graphicFrameLocks noGrp="1"/>
          </p:cNvGraphicFramePr>
          <p:nvPr>
            <p:ph idx="1"/>
            <p:extLst>
              <p:ext uri="{D42A27DB-BD31-4B8C-83A1-F6EECF244321}">
                <p14:modId xmlns:p14="http://schemas.microsoft.com/office/powerpoint/2010/main" val="1165886622"/>
              </p:ext>
            </p:extLst>
          </p:nvPr>
        </p:nvGraphicFramePr>
        <p:xfrm>
          <a:off x="1358372" y="1927514"/>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2" descr="Image result for epcc">
            <a:extLst>
              <a:ext uri="{FF2B5EF4-FFF2-40B4-BE49-F238E27FC236}">
                <a16:creationId xmlns:a16="http://schemas.microsoft.com/office/drawing/2014/main" id="{2EE489D7-16A3-774F-8C6D-9BCCD89C13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9652999-13F3-A54D-B123-1B84F9E48543}"/>
              </a:ext>
            </a:extLst>
          </p:cNvPr>
          <p:cNvSpPr txBox="1"/>
          <p:nvPr/>
        </p:nvSpPr>
        <p:spPr>
          <a:xfrm>
            <a:off x="737990" y="1026848"/>
            <a:ext cx="8484486" cy="369332"/>
          </a:xfrm>
          <a:prstGeom prst="rect">
            <a:avLst/>
          </a:prstGeom>
          <a:noFill/>
        </p:spPr>
        <p:txBody>
          <a:bodyPr wrap="none" rtlCol="0">
            <a:spAutoFit/>
          </a:bodyPr>
          <a:lstStyle/>
          <a:p>
            <a:r>
              <a:rPr lang="en-US" dirty="0">
                <a:solidFill>
                  <a:srgbClr val="637E93"/>
                </a:solidFill>
                <a:latin typeface="Ayuthaya" charset="-34"/>
                <a:ea typeface="Ayuthaya" charset="-34"/>
                <a:cs typeface="Ayuthaya" charset="-34"/>
              </a:rPr>
              <a:t>Big Data Sciences Era, Data Intensive Computing applications</a:t>
            </a:r>
          </a:p>
        </p:txBody>
      </p:sp>
      <p:sp>
        <p:nvSpPr>
          <p:cNvPr id="7" name="Rectangle 6">
            <a:extLst>
              <a:ext uri="{FF2B5EF4-FFF2-40B4-BE49-F238E27FC236}">
                <a16:creationId xmlns:a16="http://schemas.microsoft.com/office/drawing/2014/main" id="{CADD215C-15A2-2D4A-B71C-E62B744AB385}"/>
              </a:ext>
            </a:extLst>
          </p:cNvPr>
          <p:cNvSpPr/>
          <p:nvPr/>
        </p:nvSpPr>
        <p:spPr>
          <a:xfrm>
            <a:off x="737989" y="1420705"/>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742BCAC-18C6-6C47-9DFB-C79E1357018C}"/>
              </a:ext>
            </a:extLst>
          </p:cNvPr>
          <p:cNvSpPr txBox="1"/>
          <p:nvPr/>
        </p:nvSpPr>
        <p:spPr>
          <a:xfrm>
            <a:off x="125162" y="231978"/>
            <a:ext cx="5970837" cy="477054"/>
          </a:xfrm>
          <a:prstGeom prst="rect">
            <a:avLst/>
          </a:prstGeom>
          <a:noFill/>
        </p:spPr>
        <p:txBody>
          <a:bodyPr wrap="square" rtlCol="0">
            <a:spAutoFit/>
          </a:bodyPr>
          <a:lstStyle/>
          <a:p>
            <a:r>
              <a:rPr lang="en-US" sz="2500" dirty="0">
                <a:solidFill>
                  <a:schemeClr val="bg2">
                    <a:lumMod val="50000"/>
                  </a:schemeClr>
                </a:solidFill>
                <a:latin typeface="Ayuthaya" charset="-34"/>
                <a:ea typeface="Ayuthaya" charset="-34"/>
                <a:cs typeface="Ayuthaya" charset="-34"/>
              </a:rPr>
              <a:t>Introduction</a:t>
            </a:r>
          </a:p>
        </p:txBody>
      </p:sp>
    </p:spTree>
    <p:extLst>
      <p:ext uri="{BB962C8B-B14F-4D97-AF65-F5344CB8AC3E}">
        <p14:creationId xmlns:p14="http://schemas.microsoft.com/office/powerpoint/2010/main" val="10599838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mining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9030" y="1532021"/>
            <a:ext cx="4260783" cy="2855014"/>
          </a:xfrm>
          <a:prstGeom prst="rect">
            <a:avLst/>
          </a:prstGeom>
        </p:spPr>
      </p:pic>
      <p:sp>
        <p:nvSpPr>
          <p:cNvPr id="5" name="Title 1"/>
          <p:cNvSpPr>
            <a:spLocks noGrp="1"/>
          </p:cNvSpPr>
          <p:nvPr>
            <p:ph type="title"/>
          </p:nvPr>
        </p:nvSpPr>
        <p:spPr>
          <a:xfrm>
            <a:off x="2193727" y="7619"/>
            <a:ext cx="7804547" cy="1518047"/>
          </a:xfrm>
        </p:spPr>
        <p:txBody>
          <a:bodyPr>
            <a:normAutofit/>
          </a:bodyPr>
          <a:lstStyle/>
          <a:p>
            <a:pPr algn="l"/>
            <a:r>
              <a:rPr lang="en-US" sz="3797" dirty="0"/>
              <a:t>dispelp4y basic concepts–</a:t>
            </a:r>
            <a:br>
              <a:rPr lang="en-US" sz="3797" dirty="0"/>
            </a:br>
            <a:r>
              <a:rPr lang="en-US" sz="3797" dirty="0"/>
              <a:t>Example of a PE</a:t>
            </a:r>
            <a:endParaRPr lang="en-US" sz="3797" b="1" dirty="0"/>
          </a:p>
        </p:txBody>
      </p:sp>
      <p:sp>
        <p:nvSpPr>
          <p:cNvPr id="7" name="Rectangle 6"/>
          <p:cNvSpPr/>
          <p:nvPr/>
        </p:nvSpPr>
        <p:spPr>
          <a:xfrm>
            <a:off x="669421" y="1532021"/>
            <a:ext cx="6855814" cy="4615302"/>
          </a:xfrm>
          <a:prstGeom prst="rect">
            <a:avLst/>
          </a:prstGeom>
          <a:noFill/>
          <a:ln w="25400" cap="flat">
            <a:solidFill>
              <a:schemeClr val="accent2"/>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endParaRPr lang="en-US" sz="1406" b="1" dirty="0">
              <a:latin typeface="Courier"/>
            </a:endParaRPr>
          </a:p>
          <a:p>
            <a:pPr algn="l"/>
            <a:r>
              <a:rPr lang="en-US" sz="1406" b="1" dirty="0">
                <a:latin typeface="Courier"/>
              </a:rPr>
              <a:t>Class </a:t>
            </a:r>
            <a:r>
              <a:rPr lang="en-US" sz="1406" b="1" dirty="0" err="1">
                <a:latin typeface="Courier"/>
              </a:rPr>
              <a:t>filterTweet</a:t>
            </a:r>
            <a:r>
              <a:rPr lang="en-US" sz="1406" b="1" dirty="0">
                <a:latin typeface="Courier"/>
              </a:rPr>
              <a:t>(</a:t>
            </a:r>
            <a:r>
              <a:rPr lang="en-US" sz="1406" b="1" dirty="0" err="1">
                <a:latin typeface="Courier"/>
              </a:rPr>
              <a:t>GenericPE</a:t>
            </a:r>
            <a:r>
              <a:rPr lang="en-US" sz="1406" b="1" dirty="0">
                <a:latin typeface="Courier"/>
              </a:rPr>
              <a:t>): </a:t>
            </a:r>
          </a:p>
          <a:p>
            <a:pPr algn="l"/>
            <a:r>
              <a:rPr lang="en-US" sz="1406" b="1" dirty="0" err="1">
                <a:latin typeface="Courier"/>
              </a:rPr>
              <a:t>def</a:t>
            </a:r>
            <a:r>
              <a:rPr lang="en-US" sz="1406" b="1" dirty="0">
                <a:latin typeface="Courier"/>
              </a:rPr>
              <a:t> __</a:t>
            </a:r>
            <a:r>
              <a:rPr lang="en-US" sz="1406" b="1" dirty="0" err="1">
                <a:latin typeface="Courier"/>
              </a:rPr>
              <a:t>init</a:t>
            </a:r>
            <a:r>
              <a:rPr lang="en-US" sz="1406" b="1" dirty="0">
                <a:latin typeface="Courier"/>
              </a:rPr>
              <a:t>__( self ):</a:t>
            </a:r>
            <a:br>
              <a:rPr lang="en-US" sz="1406" b="1" dirty="0">
                <a:latin typeface="Courier"/>
              </a:rPr>
            </a:br>
            <a:r>
              <a:rPr lang="en-US" sz="1406" dirty="0">
                <a:latin typeface="Courier"/>
              </a:rPr>
              <a:t>    </a:t>
            </a:r>
            <a:r>
              <a:rPr lang="en-US" sz="1406" dirty="0" err="1">
                <a:latin typeface="Courier"/>
              </a:rPr>
              <a:t>GenericPE.init</a:t>
            </a:r>
            <a:r>
              <a:rPr lang="en-US" sz="1406" dirty="0">
                <a:latin typeface="Courier"/>
              </a:rPr>
              <a:t> (self)</a:t>
            </a:r>
            <a:br>
              <a:rPr lang="en-US" sz="1406" dirty="0">
                <a:latin typeface="Courier"/>
              </a:rPr>
            </a:br>
            <a:r>
              <a:rPr lang="en-US" sz="1406" dirty="0">
                <a:latin typeface="Courier"/>
              </a:rPr>
              <a:t>   </a:t>
            </a:r>
            <a:r>
              <a:rPr lang="en-US" sz="1406" b="1" dirty="0">
                <a:latin typeface="Courier"/>
              </a:rPr>
              <a:t> </a:t>
            </a:r>
            <a:r>
              <a:rPr lang="en-US" sz="1406" b="1" dirty="0" err="1">
                <a:latin typeface="Courier"/>
              </a:rPr>
              <a:t>self.add_output</a:t>
            </a:r>
            <a:r>
              <a:rPr lang="en-US" sz="1406" b="1" dirty="0">
                <a:latin typeface="Courier"/>
              </a:rPr>
              <a:t>(’</a:t>
            </a:r>
            <a:r>
              <a:rPr lang="en-US" sz="1406" b="1" dirty="0" err="1">
                <a:latin typeface="Courier"/>
              </a:rPr>
              <a:t>hash_tags</a:t>
            </a:r>
            <a:r>
              <a:rPr lang="en-US" sz="1406" b="1" dirty="0">
                <a:latin typeface="Courier"/>
              </a:rPr>
              <a:t> ’) </a:t>
            </a:r>
          </a:p>
          <a:p>
            <a:pPr algn="l"/>
            <a:r>
              <a:rPr lang="en-US" sz="1406" b="1" dirty="0">
                <a:latin typeface="Courier"/>
              </a:rPr>
              <a:t>    </a:t>
            </a:r>
            <a:r>
              <a:rPr lang="en-US" sz="1406" b="1" dirty="0" err="1">
                <a:latin typeface="Courier"/>
              </a:rPr>
              <a:t>self.add_output</a:t>
            </a:r>
            <a:r>
              <a:rPr lang="en-US" sz="1406" b="1" dirty="0">
                <a:latin typeface="Courier"/>
              </a:rPr>
              <a:t>(’language’) </a:t>
            </a:r>
          </a:p>
          <a:p>
            <a:pPr algn="l"/>
            <a:endParaRPr lang="en-US" sz="1406" dirty="0">
              <a:latin typeface="Courier"/>
            </a:endParaRPr>
          </a:p>
          <a:p>
            <a:pPr algn="l"/>
            <a:r>
              <a:rPr lang="en-US" sz="1406" b="1" dirty="0" err="1">
                <a:latin typeface="Courier"/>
              </a:rPr>
              <a:t>def</a:t>
            </a:r>
            <a:r>
              <a:rPr lang="en-US" sz="1406" b="1" dirty="0">
                <a:latin typeface="Courier"/>
              </a:rPr>
              <a:t> process ( self , inputs ): </a:t>
            </a:r>
          </a:p>
          <a:p>
            <a:pPr algn="l"/>
            <a:r>
              <a:rPr lang="en-US" sz="1406" dirty="0">
                <a:latin typeface="Courier"/>
              </a:rPr>
              <a:t>	</a:t>
            </a:r>
            <a:r>
              <a:rPr lang="en-US" sz="1406" b="1" dirty="0" err="1">
                <a:latin typeface="Courier"/>
              </a:rPr>
              <a:t>twitterDataFile</a:t>
            </a:r>
            <a:r>
              <a:rPr lang="en-US" sz="1406" b="1" dirty="0">
                <a:latin typeface="Courier"/>
              </a:rPr>
              <a:t>= inputs[’input ’] </a:t>
            </a:r>
          </a:p>
          <a:p>
            <a:pPr algn="l"/>
            <a:r>
              <a:rPr lang="en-US" sz="1406" dirty="0">
                <a:latin typeface="Courier"/>
              </a:rPr>
              <a:t>	tweet file = open(</a:t>
            </a:r>
            <a:r>
              <a:rPr lang="en-US" sz="1406" dirty="0" err="1">
                <a:latin typeface="Courier"/>
              </a:rPr>
              <a:t>twitterDataFile</a:t>
            </a:r>
            <a:r>
              <a:rPr lang="en-US" sz="1406" dirty="0">
                <a:latin typeface="Courier"/>
              </a:rPr>
              <a:t>)</a:t>
            </a:r>
          </a:p>
          <a:p>
            <a:pPr algn="l"/>
            <a:r>
              <a:rPr lang="en-US" sz="1406" dirty="0">
                <a:latin typeface="Courier"/>
              </a:rPr>
              <a:t>	for line in tweet file :</a:t>
            </a:r>
          </a:p>
          <a:p>
            <a:pPr algn="l"/>
            <a:r>
              <a:rPr lang="en-US" sz="1406" dirty="0">
                <a:latin typeface="Courier"/>
              </a:rPr>
              <a:t>    	tweet = </a:t>
            </a:r>
            <a:r>
              <a:rPr lang="en-US" sz="1406" dirty="0" err="1">
                <a:latin typeface="Courier"/>
              </a:rPr>
              <a:t>json.loads</a:t>
            </a:r>
            <a:r>
              <a:rPr lang="en-US" sz="1406" dirty="0">
                <a:latin typeface="Courier"/>
              </a:rPr>
              <a:t>( line )</a:t>
            </a:r>
            <a:br>
              <a:rPr lang="en-US" sz="1406" dirty="0">
                <a:latin typeface="Courier"/>
              </a:rPr>
            </a:br>
            <a:r>
              <a:rPr lang="en-US" sz="1406" dirty="0">
                <a:latin typeface="Courier"/>
              </a:rPr>
              <a:t>		language = ’ ’</a:t>
            </a:r>
            <a:br>
              <a:rPr lang="en-US" sz="1406" dirty="0">
                <a:latin typeface="Courier"/>
              </a:rPr>
            </a:br>
            <a:r>
              <a:rPr lang="en-US" sz="1406" dirty="0">
                <a:latin typeface="Courier"/>
              </a:rPr>
              <a:t>		</a:t>
            </a:r>
            <a:r>
              <a:rPr lang="en-US" sz="1406" dirty="0" err="1">
                <a:latin typeface="Courier"/>
              </a:rPr>
              <a:t>hashtags</a:t>
            </a:r>
            <a:r>
              <a:rPr lang="en-US" sz="1406" dirty="0">
                <a:latin typeface="Courier"/>
              </a:rPr>
              <a:t> =[]</a:t>
            </a:r>
            <a:br>
              <a:rPr lang="en-US" sz="1406" dirty="0">
                <a:latin typeface="Courier"/>
              </a:rPr>
            </a:br>
            <a:r>
              <a:rPr lang="en-US" sz="1406" dirty="0">
                <a:latin typeface="Courier"/>
              </a:rPr>
              <a:t>		language = tweet[</a:t>
            </a:r>
            <a:r>
              <a:rPr lang="en-US" sz="1406" dirty="0" err="1">
                <a:latin typeface="Courier"/>
              </a:rPr>
              <a:t>u’lang</a:t>
            </a:r>
            <a:r>
              <a:rPr lang="en-US" sz="1406" dirty="0">
                <a:latin typeface="Courier"/>
              </a:rPr>
              <a:t> ’].encode(’</a:t>
            </a:r>
            <a:r>
              <a:rPr lang="en-US" sz="1406" dirty="0" err="1">
                <a:latin typeface="Courier"/>
              </a:rPr>
              <a:t>utf</a:t>
            </a:r>
            <a:r>
              <a:rPr lang="en-US" sz="1406" dirty="0">
                <a:latin typeface="Courier"/>
              </a:rPr>
              <a:t> −8’) 		text = tweet[</a:t>
            </a:r>
            <a:r>
              <a:rPr lang="en-US" sz="1406" dirty="0" err="1">
                <a:latin typeface="Courier"/>
              </a:rPr>
              <a:t>u’text</a:t>
            </a:r>
            <a:r>
              <a:rPr lang="en-US" sz="1406" dirty="0">
                <a:latin typeface="Courier"/>
              </a:rPr>
              <a:t> ’].encode(’utf−8’) 		    </a:t>
            </a:r>
            <a:r>
              <a:rPr lang="en-US" sz="1406" dirty="0" err="1">
                <a:latin typeface="Courier"/>
              </a:rPr>
              <a:t>hashtags</a:t>
            </a:r>
            <a:r>
              <a:rPr lang="en-US" sz="1406" dirty="0">
                <a:latin typeface="Courier"/>
              </a:rPr>
              <a:t>=</a:t>
            </a:r>
            <a:r>
              <a:rPr lang="en-US" sz="1406" dirty="0" err="1">
                <a:latin typeface="Courier"/>
              </a:rPr>
              <a:t>re.findall</a:t>
            </a:r>
            <a:r>
              <a:rPr lang="en-US" sz="1406" dirty="0">
                <a:latin typeface="Courier"/>
              </a:rPr>
              <a:t>(r”#(\w+)”, text)</a:t>
            </a:r>
          </a:p>
          <a:p>
            <a:pPr algn="l"/>
            <a:endParaRPr lang="en-US" sz="1406" dirty="0">
              <a:latin typeface="Courier"/>
            </a:endParaRPr>
          </a:p>
          <a:p>
            <a:pPr algn="l"/>
            <a:r>
              <a:rPr lang="en-US" sz="1406" dirty="0">
                <a:latin typeface="Courier"/>
              </a:rPr>
              <a:t> 		</a:t>
            </a:r>
            <a:r>
              <a:rPr lang="en-US" sz="1406" b="1" dirty="0" err="1">
                <a:latin typeface="Courier"/>
              </a:rPr>
              <a:t>self.write</a:t>
            </a:r>
            <a:r>
              <a:rPr lang="en-US" sz="1406" b="1" dirty="0">
                <a:latin typeface="Courier"/>
              </a:rPr>
              <a:t>(‘hash tag’, </a:t>
            </a:r>
            <a:r>
              <a:rPr lang="en-US" sz="1406" b="1" dirty="0" err="1">
                <a:latin typeface="Courier"/>
              </a:rPr>
              <a:t>hashtags</a:t>
            </a:r>
            <a:r>
              <a:rPr lang="en-US" sz="1406" b="1" dirty="0">
                <a:latin typeface="Courier"/>
              </a:rPr>
              <a:t>)</a:t>
            </a:r>
          </a:p>
          <a:p>
            <a:pPr algn="l"/>
            <a:r>
              <a:rPr lang="en-US" sz="1406" b="1" dirty="0">
                <a:latin typeface="Courier"/>
              </a:rPr>
              <a:t>		</a:t>
            </a:r>
            <a:r>
              <a:rPr lang="en-US" sz="1406" b="1" dirty="0" err="1">
                <a:latin typeface="Courier"/>
              </a:rPr>
              <a:t>self.write</a:t>
            </a:r>
            <a:r>
              <a:rPr lang="en-US" sz="1406" b="1" dirty="0">
                <a:latin typeface="Courier"/>
              </a:rPr>
              <a:t>(’language’, language)</a:t>
            </a:r>
          </a:p>
          <a:p>
            <a:pPr algn="l"/>
            <a:endParaRPr lang="en-US" sz="1406" dirty="0">
              <a:latin typeface="Courier"/>
            </a:endParaRPr>
          </a:p>
        </p:txBody>
      </p:sp>
      <p:sp>
        <p:nvSpPr>
          <p:cNvPr id="8" name="Rectangle 7"/>
          <p:cNvSpPr/>
          <p:nvPr/>
        </p:nvSpPr>
        <p:spPr>
          <a:xfrm>
            <a:off x="8625009" y="4360347"/>
            <a:ext cx="3224804" cy="903900"/>
          </a:xfrm>
          <a:prstGeom prst="rect">
            <a:avLst/>
          </a:prstGeom>
        </p:spPr>
        <p:txBody>
          <a:bodyPr wrap="square" lIns="91439" tIns="45719" rIns="91439" bIns="45719">
            <a:spAutoFit/>
          </a:bodyPr>
          <a:lstStyle/>
          <a:p>
            <a:pPr algn="l"/>
            <a:r>
              <a:rPr lang="en-US" sz="1758" dirty="0"/>
              <a:t>Users only  have to implement:</a:t>
            </a:r>
          </a:p>
          <a:p>
            <a:pPr marL="241093" lvl="1" indent="-241093">
              <a:buFont typeface="Arial"/>
              <a:buChar char="•"/>
            </a:pPr>
            <a:r>
              <a:rPr lang="en-US" sz="1758" dirty="0"/>
              <a:t>PEs</a:t>
            </a:r>
          </a:p>
          <a:p>
            <a:pPr marL="241093" lvl="1" indent="-241093">
              <a:buFont typeface="Arial"/>
              <a:buChar char="•"/>
            </a:pPr>
            <a:r>
              <a:rPr lang="en-US" sz="1758" dirty="0"/>
              <a:t>Connections</a:t>
            </a:r>
          </a:p>
        </p:txBody>
      </p:sp>
      <p:sp>
        <p:nvSpPr>
          <p:cNvPr id="9" name="TextBox 8"/>
          <p:cNvSpPr txBox="1"/>
          <p:nvPr/>
        </p:nvSpPr>
        <p:spPr>
          <a:xfrm>
            <a:off x="5759205" y="1793376"/>
            <a:ext cx="1389910" cy="721288"/>
          </a:xfrm>
          <a:prstGeom prst="rect">
            <a:avLst/>
          </a:prstGeom>
          <a:solidFill>
            <a:schemeClr val="accent3">
              <a:lumMod val="40000"/>
              <a:lumOff val="60000"/>
              <a:alpha val="57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109" dirty="0">
                <a:solidFill>
                  <a:srgbClr val="000000"/>
                </a:solidFill>
                <a:sym typeface="Helvetica Light"/>
              </a:rPr>
              <a:t>Inputs &amp; </a:t>
            </a:r>
          </a:p>
          <a:p>
            <a:pPr algn="ctr" defTabSz="410751" latinLnBrk="1" hangingPunct="0"/>
            <a:r>
              <a:rPr lang="en-US" sz="2109" dirty="0">
                <a:solidFill>
                  <a:srgbClr val="000000"/>
                </a:solidFill>
                <a:sym typeface="Helvetica Light"/>
              </a:rPr>
              <a:t>outputs</a:t>
            </a:r>
          </a:p>
        </p:txBody>
      </p:sp>
      <p:sp>
        <p:nvSpPr>
          <p:cNvPr id="11" name="TextBox 10"/>
          <p:cNvSpPr txBox="1"/>
          <p:nvPr/>
        </p:nvSpPr>
        <p:spPr>
          <a:xfrm>
            <a:off x="6411651" y="3001050"/>
            <a:ext cx="1389910" cy="721288"/>
          </a:xfrm>
          <a:prstGeom prst="rect">
            <a:avLst/>
          </a:prstGeom>
          <a:solidFill>
            <a:schemeClr val="accent3">
              <a:lumMod val="40000"/>
              <a:lumOff val="60000"/>
              <a:alpha val="57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109" dirty="0">
                <a:solidFill>
                  <a:srgbClr val="000000"/>
                </a:solidFill>
              </a:rPr>
              <a:t>Logic </a:t>
            </a:r>
          </a:p>
          <a:p>
            <a:pPr algn="ctr" defTabSz="410751" latinLnBrk="1" hangingPunct="0"/>
            <a:r>
              <a:rPr lang="en-US" sz="2109" dirty="0">
                <a:solidFill>
                  <a:srgbClr val="000000"/>
                </a:solidFill>
              </a:rPr>
              <a:t>of PE</a:t>
            </a:r>
          </a:p>
        </p:txBody>
      </p:sp>
      <p:sp>
        <p:nvSpPr>
          <p:cNvPr id="12" name="Right Arrow 11"/>
          <p:cNvSpPr/>
          <p:nvPr/>
        </p:nvSpPr>
        <p:spPr>
          <a:xfrm rot="9677426">
            <a:off x="5637494" y="2967459"/>
            <a:ext cx="578335" cy="659025"/>
          </a:xfrm>
          <a:prstGeom prst="rightArrow">
            <a:avLst/>
          </a:prstGeom>
          <a:solidFill>
            <a:srgbClr val="008000">
              <a:alpha val="46000"/>
            </a:srgbClr>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endParaRPr lang="en-US" sz="1687">
              <a:solidFill>
                <a:srgbClr val="FFFFFF"/>
              </a:solidFill>
              <a:sym typeface="Helvetica Light"/>
            </a:endParaRPr>
          </a:p>
        </p:txBody>
      </p:sp>
      <p:sp>
        <p:nvSpPr>
          <p:cNvPr id="13" name="TextBox 12"/>
          <p:cNvSpPr txBox="1"/>
          <p:nvPr/>
        </p:nvSpPr>
        <p:spPr>
          <a:xfrm>
            <a:off x="6621497" y="5430260"/>
            <a:ext cx="1389910" cy="721288"/>
          </a:xfrm>
          <a:prstGeom prst="rect">
            <a:avLst/>
          </a:prstGeom>
          <a:solidFill>
            <a:schemeClr val="accent3">
              <a:lumMod val="40000"/>
              <a:lumOff val="60000"/>
              <a:alpha val="57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r>
              <a:rPr lang="en-US" sz="2109" dirty="0">
                <a:solidFill>
                  <a:srgbClr val="000000"/>
                </a:solidFill>
              </a:rPr>
              <a:t>Stream out</a:t>
            </a:r>
          </a:p>
          <a:p>
            <a:pPr algn="ctr" defTabSz="410751" latinLnBrk="1" hangingPunct="0"/>
            <a:r>
              <a:rPr lang="en-US" sz="2109" dirty="0">
                <a:solidFill>
                  <a:srgbClr val="000000"/>
                </a:solidFill>
              </a:rPr>
              <a:t>data </a:t>
            </a:r>
          </a:p>
        </p:txBody>
      </p:sp>
      <p:sp>
        <p:nvSpPr>
          <p:cNvPr id="14" name="Right Arrow 13"/>
          <p:cNvSpPr/>
          <p:nvPr/>
        </p:nvSpPr>
        <p:spPr>
          <a:xfrm rot="12067090">
            <a:off x="5989950" y="5383078"/>
            <a:ext cx="459655" cy="659025"/>
          </a:xfrm>
          <a:prstGeom prst="rightArrow">
            <a:avLst/>
          </a:prstGeom>
          <a:solidFill>
            <a:srgbClr val="008000">
              <a:alpha val="46000"/>
            </a:srgbClr>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endParaRPr lang="en-US" sz="1687">
              <a:solidFill>
                <a:srgbClr val="FFFFFF"/>
              </a:solidFill>
              <a:sym typeface="Helvetica Light"/>
            </a:endParaRPr>
          </a:p>
        </p:txBody>
      </p:sp>
      <p:sp>
        <p:nvSpPr>
          <p:cNvPr id="17" name="Right Arrow 16"/>
          <p:cNvSpPr/>
          <p:nvPr/>
        </p:nvSpPr>
        <p:spPr>
          <a:xfrm rot="9677426">
            <a:off x="5121912" y="1924311"/>
            <a:ext cx="578335" cy="659025"/>
          </a:xfrm>
          <a:prstGeom prst="rightArrow">
            <a:avLst/>
          </a:prstGeom>
          <a:solidFill>
            <a:srgbClr val="008000">
              <a:alpha val="46000"/>
            </a:srgbClr>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latinLnBrk="1" hangingPunct="0"/>
            <a:endParaRPr lang="en-US" sz="1687">
              <a:solidFill>
                <a:srgbClr val="FFFFFF"/>
              </a:solidFill>
              <a:sym typeface="Helvetica Light"/>
            </a:endParaRPr>
          </a:p>
        </p:txBody>
      </p:sp>
    </p:spTree>
    <p:extLst>
      <p:ext uri="{BB962C8B-B14F-4D97-AF65-F5344CB8AC3E}">
        <p14:creationId xmlns:p14="http://schemas.microsoft.com/office/powerpoint/2010/main" val="7401879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P spid="14" grpId="0" animBg="1"/>
      <p:bldP spid="1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21.png"/>
          <p:cNvPicPr/>
          <p:nvPr/>
        </p:nvPicPr>
        <p:blipFill>
          <a:blip r:embed="rId3">
            <a:extLst/>
          </a:blip>
          <a:stretch>
            <a:fillRect/>
          </a:stretch>
        </p:blipFill>
        <p:spPr>
          <a:xfrm>
            <a:off x="1925155" y="1701129"/>
            <a:ext cx="2988668" cy="1876881"/>
          </a:xfrm>
          <a:prstGeom prst="rect">
            <a:avLst/>
          </a:prstGeom>
          <a:ln w="3175">
            <a:miter lim="400000"/>
          </a:ln>
        </p:spPr>
      </p:pic>
      <p:sp>
        <p:nvSpPr>
          <p:cNvPr id="5" name="Shape 401"/>
          <p:cNvSpPr/>
          <p:nvPr/>
        </p:nvSpPr>
        <p:spPr>
          <a:xfrm>
            <a:off x="1925155" y="3299499"/>
            <a:ext cx="768303" cy="335395"/>
          </a:xfrm>
          <a:prstGeom prst="rect">
            <a:avLst/>
          </a:prstGeom>
          <a:ln w="12700">
            <a:miter lim="400000"/>
          </a:ln>
          <a:extLst>
            <a:ext uri="{C572A759-6A51-4108-AA02-DFA0A04FC94B}">
              <ma14:wrappingTextBoxFlag xmlns:ma14="http://schemas.microsoft.com/office/mac/drawingml/2011/main" xmlns="" val="1"/>
            </a:ext>
          </a:extLst>
        </p:spPr>
        <p:txBody>
          <a:bodyPr lIns="26788" tIns="26788" rIns="26788" bIns="26788" anchor="ctr">
            <a:spAutoFit/>
          </a:bodyPr>
          <a:lstStyle>
            <a:lvl1pPr algn="ctr" defTabSz="830862">
              <a:defRPr sz="2500" b="1">
                <a:solidFill>
                  <a:srgbClr val="535353"/>
                </a:solidFill>
                <a:latin typeface="Gill Sans Light"/>
                <a:ea typeface="Gill Sans Light"/>
                <a:cs typeface="Gill Sans Light"/>
                <a:sym typeface="Gill Sans Light"/>
              </a:defRPr>
            </a:lvl1pPr>
          </a:lstStyle>
          <a:p>
            <a:pPr lvl="0">
              <a:defRPr sz="1800" b="0">
                <a:solidFill>
                  <a:srgbClr val="000000"/>
                </a:solidFill>
              </a:defRPr>
            </a:pPr>
            <a:r>
              <a:rPr sz="1828"/>
              <a:t>PEs</a:t>
            </a:r>
          </a:p>
        </p:txBody>
      </p:sp>
      <p:grpSp>
        <p:nvGrpSpPr>
          <p:cNvPr id="6" name="Group 409"/>
          <p:cNvGrpSpPr/>
          <p:nvPr/>
        </p:nvGrpSpPr>
        <p:grpSpPr>
          <a:xfrm>
            <a:off x="2784608" y="1784653"/>
            <a:ext cx="7323768" cy="2449438"/>
            <a:chOff x="-233197" y="0"/>
            <a:chExt cx="10416023" cy="3483644"/>
          </a:xfrm>
        </p:grpSpPr>
        <p:pic>
          <p:nvPicPr>
            <p:cNvPr id="7" name="fw-prov2.png"/>
            <p:cNvPicPr/>
            <p:nvPr/>
          </p:nvPicPr>
          <p:blipFill>
            <a:blip r:embed="rId4">
              <a:extLst/>
            </a:blip>
            <a:stretch>
              <a:fillRect/>
            </a:stretch>
          </p:blipFill>
          <p:spPr>
            <a:xfrm>
              <a:off x="2825529" y="0"/>
              <a:ext cx="7357297" cy="3483645"/>
            </a:xfrm>
            <a:prstGeom prst="rect">
              <a:avLst/>
            </a:prstGeom>
            <a:ln w="12700" cap="flat">
              <a:noFill/>
              <a:miter lim="400000"/>
            </a:ln>
            <a:effectLst>
              <a:reflection stA="50000" endPos="40000" dir="5400000" sy="-100000" algn="bl" rotWithShape="0"/>
            </a:effectLst>
          </p:spPr>
        </p:pic>
        <p:sp>
          <p:nvSpPr>
            <p:cNvPr id="8" name="Shape 403"/>
            <p:cNvSpPr/>
            <p:nvPr/>
          </p:nvSpPr>
          <p:spPr>
            <a:xfrm>
              <a:off x="2234786" y="2096965"/>
              <a:ext cx="618683" cy="1367287"/>
            </a:xfrm>
            <a:prstGeom prst="rect">
              <a:avLst/>
            </a:prstGeom>
            <a:solidFill>
              <a:srgbClr val="AB1802"/>
            </a:solidFill>
            <a:ln w="3175" cap="flat">
              <a:noFill/>
              <a:miter lim="400000"/>
            </a:ln>
            <a:effectLst/>
            <a:extLst>
              <a:ext uri="{C572A759-6A51-4108-AA02-DFA0A04FC94B}">
                <ma14:wrappingTextBoxFlag xmlns:ma14="http://schemas.microsoft.com/office/mac/drawingml/2011/main" xmlns="" val="1"/>
              </a:ext>
            </a:extLst>
          </p:spPr>
          <p:txBody>
            <a:bodyPr wrap="square" lIns="26789" tIns="26789" rIns="26789" bIns="26789" numCol="1" anchor="ctr">
              <a:noAutofit/>
            </a:bodyPr>
            <a:lstStyle>
              <a:lvl1pPr algn="ctr" defTabSz="830862">
                <a:defRPr sz="1400">
                  <a:solidFill>
                    <a:srgbClr val="FFFFFF"/>
                  </a:solidFill>
                  <a:latin typeface="Gill Sans Light"/>
                  <a:ea typeface="Gill Sans Light"/>
                  <a:cs typeface="Gill Sans Light"/>
                  <a:sym typeface="Gill Sans Light"/>
                </a:defRPr>
              </a:lvl1pPr>
            </a:lstStyle>
            <a:p>
              <a:pPr lvl="0">
                <a:defRPr sz="1800">
                  <a:solidFill>
                    <a:srgbClr val="000000"/>
                  </a:solidFill>
                </a:defRPr>
              </a:pPr>
              <a:r>
                <a:rPr sz="1266"/>
                <a:t>WEB api</a:t>
              </a:r>
            </a:p>
          </p:txBody>
        </p:sp>
        <p:grpSp>
          <p:nvGrpSpPr>
            <p:cNvPr id="9" name="Group 408"/>
            <p:cNvGrpSpPr/>
            <p:nvPr/>
          </p:nvGrpSpPr>
          <p:grpSpPr>
            <a:xfrm>
              <a:off x="-233198" y="1965413"/>
              <a:ext cx="2486187" cy="1494476"/>
              <a:chOff x="-268450" y="117879"/>
              <a:chExt cx="2486186" cy="1494474"/>
            </a:xfrm>
          </p:grpSpPr>
          <p:grpSp>
            <p:nvGrpSpPr>
              <p:cNvPr id="10" name="Group 406"/>
              <p:cNvGrpSpPr/>
              <p:nvPr/>
            </p:nvGrpSpPr>
            <p:grpSpPr>
              <a:xfrm>
                <a:off x="-35253" y="117879"/>
                <a:ext cx="2252989" cy="1494476"/>
                <a:chOff x="-129495" y="388629"/>
                <a:chExt cx="2252988" cy="1494474"/>
              </a:xfrm>
            </p:grpSpPr>
            <p:pic>
              <p:nvPicPr>
                <p:cNvPr id="12" name="Icon_MongoDB_by_xkneo.png"/>
                <p:cNvPicPr/>
                <p:nvPr/>
              </p:nvPicPr>
              <p:blipFill>
                <a:blip r:embed="rId5">
                  <a:extLst/>
                </a:blip>
                <a:stretch>
                  <a:fillRect/>
                </a:stretch>
              </p:blipFill>
              <p:spPr>
                <a:xfrm>
                  <a:off x="1142620" y="902231"/>
                  <a:ext cx="980874" cy="980874"/>
                </a:xfrm>
                <a:prstGeom prst="rect">
                  <a:avLst/>
                </a:prstGeom>
                <a:ln w="3175" cap="flat">
                  <a:noFill/>
                  <a:miter lim="400000"/>
                </a:ln>
                <a:effectLst/>
              </p:spPr>
            </p:pic>
            <p:sp>
              <p:nvSpPr>
                <p:cNvPr id="13" name="Shape 405"/>
                <p:cNvSpPr/>
                <p:nvPr/>
              </p:nvSpPr>
              <p:spPr>
                <a:xfrm rot="1330296">
                  <a:off x="-99134" y="619435"/>
                  <a:ext cx="1304818" cy="416570"/>
                </a:xfrm>
                <a:prstGeom prst="rightArrow">
                  <a:avLst>
                    <a:gd name="adj1" fmla="val 28750"/>
                    <a:gd name="adj2" fmla="val 70750"/>
                  </a:avLst>
                </a:prstGeom>
                <a:solidFill>
                  <a:srgbClr val="6FD97F"/>
                </a:solidFill>
                <a:ln w="3175" cap="flat">
                  <a:noFill/>
                  <a:miter lim="400000"/>
                </a:ln>
                <a:effectLst>
                  <a:outerShdw blurRad="63500" dir="5400000" rotWithShape="0">
                    <a:srgbClr val="000000">
                      <a:alpha val="50000"/>
                    </a:srgbClr>
                  </a:outerShdw>
                </a:effectLst>
                <a:extLst>
                  <a:ext uri="{C572A759-6A51-4108-AA02-DFA0A04FC94B}">
                    <ma14:wrappingTextBoxFlag xmlns:ma14="http://schemas.microsoft.com/office/mac/drawingml/2011/main" xmlns="" val="1"/>
                  </a:ext>
                </a:extLst>
              </p:spPr>
              <p:txBody>
                <a:bodyPr wrap="square" lIns="26789" tIns="26789" rIns="26789" bIns="26789" numCol="1" anchor="ctr">
                  <a:noAutofit/>
                </a:bodyPr>
                <a:lstStyle>
                  <a:lvl1pPr algn="ctr" defTabSz="830862">
                    <a:defRPr>
                      <a:solidFill>
                        <a:srgbClr val="74A7FE"/>
                      </a:solidFill>
                      <a:latin typeface="Gill Sans Light"/>
                      <a:ea typeface="Gill Sans Light"/>
                      <a:cs typeface="Gill Sans Light"/>
                      <a:sym typeface="Gill Sans Light"/>
                    </a:defRPr>
                  </a:lvl1pPr>
                </a:lstStyle>
                <a:p>
                  <a:pPr lvl="0">
                    <a:defRPr sz="1800">
                      <a:solidFill>
                        <a:srgbClr val="000000"/>
                      </a:solidFill>
                    </a:defRPr>
                  </a:pPr>
                  <a:endParaRPr sz="2391" dirty="0"/>
                </a:p>
              </p:txBody>
            </p:sp>
          </p:grpSp>
          <p:sp>
            <p:nvSpPr>
              <p:cNvPr id="11" name="Shape 407"/>
              <p:cNvSpPr/>
              <p:nvPr/>
            </p:nvSpPr>
            <p:spPr>
              <a:xfrm>
                <a:off x="-268451" y="649024"/>
                <a:ext cx="1035941" cy="4321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6789" tIns="26789" rIns="26789" bIns="26789" numCol="1" anchor="ctr">
                <a:noAutofit/>
              </a:bodyPr>
              <a:lstStyle>
                <a:lvl1pPr algn="ctr" defTabSz="830862">
                  <a:defRPr sz="2500" b="1">
                    <a:solidFill>
                      <a:srgbClr val="535353"/>
                    </a:solidFill>
                    <a:latin typeface="Gill Sans Light"/>
                    <a:ea typeface="Gill Sans Light"/>
                    <a:cs typeface="Gill Sans Light"/>
                    <a:sym typeface="Gill Sans Light"/>
                  </a:defRPr>
                </a:lvl1pPr>
              </a:lstStyle>
              <a:p>
                <a:pPr lvl="0">
                  <a:defRPr sz="1800" b="0">
                    <a:solidFill>
                      <a:srgbClr val="000000"/>
                    </a:solidFill>
                  </a:defRPr>
                </a:pPr>
                <a:r>
                  <a:rPr sz="1828"/>
                  <a:t>prov</a:t>
                </a:r>
              </a:p>
            </p:txBody>
          </p:sp>
        </p:grpSp>
      </p:grpSp>
      <p:grpSp>
        <p:nvGrpSpPr>
          <p:cNvPr id="14" name="Group 415"/>
          <p:cNvGrpSpPr/>
          <p:nvPr/>
        </p:nvGrpSpPr>
        <p:grpSpPr>
          <a:xfrm>
            <a:off x="6491767" y="2137287"/>
            <a:ext cx="3392002" cy="759027"/>
            <a:chOff x="60111" y="0"/>
            <a:chExt cx="4824179" cy="1079503"/>
          </a:xfrm>
        </p:grpSpPr>
        <p:sp>
          <p:nvSpPr>
            <p:cNvPr id="15" name="Shape 410"/>
            <p:cNvSpPr/>
            <p:nvPr/>
          </p:nvSpPr>
          <p:spPr>
            <a:xfrm>
              <a:off x="4367880" y="621958"/>
              <a:ext cx="516410" cy="457545"/>
            </a:xfrm>
            <a:prstGeom prst="rect">
              <a:avLst/>
            </a:prstGeom>
            <a:noFill/>
            <a:ln w="25400" cap="flat">
              <a:solidFill>
                <a:srgbClr val="4F81BD"/>
              </a:solidFill>
              <a:prstDash val="solid"/>
              <a:bevel/>
            </a:ln>
            <a:effectLst>
              <a:outerShdw blurRad="50800" dist="25400" dir="5400000" rotWithShape="0">
                <a:srgbClr val="000000">
                  <a:alpha val="35000"/>
                </a:srgbClr>
              </a:outerShdw>
            </a:effectLst>
          </p:spPr>
          <p:txBody>
            <a:bodyPr wrap="square" lIns="0" tIns="0" rIns="0" bIns="0" numCol="1" anchor="ctr">
              <a:noAutofit/>
            </a:bodyPr>
            <a:lstStyle/>
            <a:p>
              <a:pPr lvl="0"/>
              <a:endParaRPr sz="1266"/>
            </a:p>
          </p:txBody>
        </p:sp>
        <p:sp>
          <p:nvSpPr>
            <p:cNvPr id="16" name="Shape 411"/>
            <p:cNvSpPr/>
            <p:nvPr/>
          </p:nvSpPr>
          <p:spPr>
            <a:xfrm>
              <a:off x="60111" y="459398"/>
              <a:ext cx="516409" cy="457546"/>
            </a:xfrm>
            <a:prstGeom prst="rect">
              <a:avLst/>
            </a:prstGeom>
            <a:noFill/>
            <a:ln w="25400" cap="flat">
              <a:solidFill>
                <a:srgbClr val="4F81BD"/>
              </a:solidFill>
              <a:prstDash val="solid"/>
              <a:bevel/>
            </a:ln>
            <a:effectLst>
              <a:outerShdw blurRad="50800" dist="25400" dir="5400000" rotWithShape="0">
                <a:srgbClr val="000000">
                  <a:alpha val="35000"/>
                </a:srgbClr>
              </a:outerShdw>
            </a:effectLst>
          </p:spPr>
          <p:txBody>
            <a:bodyPr wrap="square" lIns="0" tIns="0" rIns="0" bIns="0" numCol="1" anchor="ctr">
              <a:noAutofit/>
            </a:bodyPr>
            <a:lstStyle/>
            <a:p>
              <a:pPr lvl="0"/>
              <a:endParaRPr sz="1266"/>
            </a:p>
          </p:txBody>
        </p:sp>
        <p:sp>
          <p:nvSpPr>
            <p:cNvPr id="17" name="Shape 412"/>
            <p:cNvSpPr/>
            <p:nvPr/>
          </p:nvSpPr>
          <p:spPr>
            <a:xfrm>
              <a:off x="4313099" y="0"/>
              <a:ext cx="355652" cy="27704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2400" b="1">
                  <a:solidFill>
                    <a:srgbClr val="C0504D"/>
                  </a:solidFill>
                </a:defRPr>
              </a:lvl1pPr>
            </a:lstStyle>
            <a:p>
              <a:pPr lvl="0">
                <a:defRPr sz="1800" b="0">
                  <a:solidFill>
                    <a:srgbClr val="000000"/>
                  </a:solidFill>
                </a:defRPr>
              </a:pPr>
              <a:r>
                <a:rPr sz="1266"/>
                <a:t>end</a:t>
              </a:r>
            </a:p>
          </p:txBody>
        </p:sp>
        <p:sp>
          <p:nvSpPr>
            <p:cNvPr id="18" name="Shape 413"/>
            <p:cNvSpPr/>
            <p:nvPr/>
          </p:nvSpPr>
          <p:spPr>
            <a:xfrm>
              <a:off x="67748" y="0"/>
              <a:ext cx="621299" cy="27704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2400" b="1">
                  <a:solidFill>
                    <a:srgbClr val="C0504D"/>
                  </a:solidFill>
                </a:defRPr>
              </a:lvl1pPr>
            </a:lstStyle>
            <a:p>
              <a:pPr lvl="0">
                <a:defRPr sz="1800" b="0">
                  <a:solidFill>
                    <a:srgbClr val="000000"/>
                  </a:solidFill>
                </a:defRPr>
              </a:pPr>
              <a:r>
                <a:rPr sz="1266"/>
                <a:t>source</a:t>
              </a:r>
            </a:p>
          </p:txBody>
        </p:sp>
        <p:sp>
          <p:nvSpPr>
            <p:cNvPr id="19" name="Shape 414"/>
            <p:cNvSpPr/>
            <p:nvPr/>
          </p:nvSpPr>
          <p:spPr>
            <a:xfrm>
              <a:off x="1090945" y="163774"/>
              <a:ext cx="3127779" cy="235993"/>
            </a:xfrm>
            <a:prstGeom prst="leftRightArrow">
              <a:avLst>
                <a:gd name="adj1" fmla="val 40834"/>
                <a:gd name="adj2" fmla="val 150221"/>
              </a:avLst>
            </a:prstGeom>
            <a:solidFill>
              <a:srgbClr val="FFFFFF"/>
            </a:solidFill>
            <a:ln w="25400" cap="flat">
              <a:solidFill>
                <a:srgbClr val="4F81BD"/>
              </a:solidFill>
              <a:prstDash val="solid"/>
              <a:bevel/>
            </a:ln>
            <a:effectLst>
              <a:outerShdw blurRad="50800" dist="25400" dir="5400000" rotWithShape="0">
                <a:srgbClr val="000000">
                  <a:alpha val="35000"/>
                </a:srgbClr>
              </a:outerShdw>
            </a:effectLst>
          </p:spPr>
          <p:txBody>
            <a:bodyPr wrap="square" lIns="0" tIns="0" rIns="0" bIns="0" numCol="1" anchor="ctr">
              <a:noAutofit/>
            </a:bodyPr>
            <a:lstStyle/>
            <a:p>
              <a:pPr lvl="0"/>
              <a:endParaRPr sz="1266"/>
            </a:p>
          </p:txBody>
        </p:sp>
      </p:grpSp>
      <p:sp>
        <p:nvSpPr>
          <p:cNvPr id="20" name="TextBox 19"/>
          <p:cNvSpPr txBox="1"/>
          <p:nvPr/>
        </p:nvSpPr>
        <p:spPr>
          <a:xfrm>
            <a:off x="3268135" y="5384800"/>
            <a:ext cx="184729" cy="287128"/>
          </a:xfrm>
          <a:prstGeom prst="rect">
            <a:avLst/>
          </a:prstGeom>
          <a:noFill/>
        </p:spPr>
        <p:txBody>
          <a:bodyPr wrap="none" lIns="91439" tIns="45719" rIns="91439" bIns="45719" rtlCol="0">
            <a:spAutoFit/>
          </a:bodyPr>
          <a:lstStyle/>
          <a:p>
            <a:endParaRPr lang="en-US" sz="1266" dirty="0"/>
          </a:p>
        </p:txBody>
      </p:sp>
      <p:sp>
        <p:nvSpPr>
          <p:cNvPr id="21" name="Shape 400"/>
          <p:cNvSpPr/>
          <p:nvPr/>
        </p:nvSpPr>
        <p:spPr>
          <a:xfrm>
            <a:off x="1549829" y="4334676"/>
            <a:ext cx="8721213" cy="2083057"/>
          </a:xfrm>
          <a:prstGeom prst="rect">
            <a:avLst/>
          </a:prstGeom>
          <a:ln w="12700">
            <a:miter lim="400000"/>
          </a:ln>
          <a:extLst>
            <a:ext uri="{C572A759-6A51-4108-AA02-DFA0A04FC94B}">
              <ma14:wrappingTextBoxFlag xmlns:ma14="http://schemas.microsoft.com/office/mac/drawingml/2011/main" xmlns="" val="1"/>
            </a:ext>
          </a:extLst>
        </p:spPr>
        <p:txBody>
          <a:bodyPr lIns="26788" tIns="26788" rIns="26788" bIns="26788"/>
          <a:lstStyle/>
          <a:p>
            <a:pPr lvl="2" indent="482161" defTabSz="584149">
              <a:buClr>
                <a:srgbClr val="535353"/>
              </a:buClr>
              <a:defRPr sz="1800"/>
            </a:pPr>
            <a:endParaRPr lang="en-US" sz="1477" dirty="0">
              <a:latin typeface="Gill Sans Light"/>
              <a:ea typeface="Gill Sans Light"/>
              <a:cs typeface="Gill Sans Light"/>
              <a:sym typeface="Gill Sans Light"/>
            </a:endParaRPr>
          </a:p>
          <a:p>
            <a:pPr lvl="2" indent="482161" defTabSz="584149">
              <a:buClr>
                <a:srgbClr val="535353"/>
              </a:buClr>
              <a:defRPr sz="1800"/>
            </a:pPr>
            <a:r>
              <a:rPr lang="en-US" sz="1969" b="1" dirty="0">
                <a:latin typeface="Gill Sans Light"/>
                <a:ea typeface="Gill Sans Light"/>
                <a:cs typeface="Gill Sans Light"/>
                <a:sym typeface="Gill Sans Light"/>
              </a:rPr>
              <a:t>Users can select which metadata to store</a:t>
            </a:r>
          </a:p>
          <a:p>
            <a:pPr lvl="2" indent="482161" defTabSz="584149">
              <a:buClr>
                <a:srgbClr val="535353"/>
              </a:buClr>
              <a:defRPr sz="1800"/>
            </a:pPr>
            <a:r>
              <a:rPr sz="1969" b="1" dirty="0">
                <a:latin typeface="Gill Sans Light"/>
                <a:ea typeface="Gill Sans Light"/>
                <a:cs typeface="Gill Sans Light"/>
                <a:sym typeface="Gill Sans Light"/>
              </a:rPr>
              <a:t>Searches over products metadata within and across runs</a:t>
            </a:r>
            <a:endParaRPr sz="1969" dirty="0">
              <a:latin typeface="Gill Sans Light"/>
              <a:ea typeface="Gill Sans Light"/>
              <a:cs typeface="Gill Sans Light"/>
              <a:sym typeface="Gill Sans Light"/>
            </a:endParaRPr>
          </a:p>
          <a:p>
            <a:pPr lvl="2" indent="482161" defTabSz="584149">
              <a:buClr>
                <a:srgbClr val="535353"/>
              </a:buClr>
              <a:defRPr sz="1800"/>
            </a:pPr>
            <a:r>
              <a:rPr sz="1969" b="1" dirty="0">
                <a:latin typeface="Gill Sans Light"/>
                <a:ea typeface="Gill Sans Light"/>
                <a:cs typeface="Gill Sans Light"/>
                <a:sym typeface="Gill Sans Light"/>
              </a:rPr>
              <a:t>Data download and preview</a:t>
            </a:r>
          </a:p>
          <a:p>
            <a:pPr lvl="2" indent="482161" defTabSz="584149">
              <a:buClr>
                <a:srgbClr val="535353"/>
              </a:buClr>
              <a:defRPr sz="1800"/>
            </a:pPr>
            <a:r>
              <a:rPr lang="en-US" sz="1969" b="1" dirty="0">
                <a:latin typeface="Gill Sans Light"/>
                <a:ea typeface="Gill Sans Light"/>
                <a:cs typeface="Gill Sans Light"/>
                <a:sym typeface="Gill Sans Light"/>
              </a:rPr>
              <a:t>Capturing of </a:t>
            </a:r>
            <a:r>
              <a:rPr sz="1969" b="1" dirty="0">
                <a:latin typeface="Gill Sans Light"/>
                <a:ea typeface="Gill Sans Light"/>
                <a:cs typeface="Gill Sans Light"/>
                <a:sym typeface="Gill Sans Light"/>
              </a:rPr>
              <a:t> </a:t>
            </a:r>
            <a:r>
              <a:rPr lang="en-US" sz="1969" b="1" dirty="0">
                <a:latin typeface="Gill Sans Light"/>
                <a:ea typeface="Gill Sans Light"/>
                <a:cs typeface="Gill Sans Light"/>
                <a:sym typeface="Gill Sans Light"/>
              </a:rPr>
              <a:t>E</a:t>
            </a:r>
            <a:r>
              <a:rPr sz="1969" b="1" dirty="0">
                <a:latin typeface="Gill Sans Light"/>
                <a:ea typeface="Gill Sans Light"/>
                <a:cs typeface="Gill Sans Light"/>
                <a:sym typeface="Gill Sans Light"/>
              </a:rPr>
              <a:t>rrors</a:t>
            </a:r>
            <a:r>
              <a:rPr lang="en-US" sz="1969" b="1" dirty="0">
                <a:latin typeface="Gill Sans Light"/>
                <a:ea typeface="Gill Sans Light"/>
                <a:cs typeface="Gill Sans Light"/>
                <a:sym typeface="Gill Sans Light"/>
              </a:rPr>
              <a:t> for Diagnostic purposes</a:t>
            </a:r>
            <a:endParaRPr sz="1969" b="1" dirty="0">
              <a:latin typeface="Gill Sans Light"/>
              <a:ea typeface="Gill Sans Light"/>
              <a:cs typeface="Gill Sans Light"/>
              <a:sym typeface="Gill Sans Light"/>
            </a:endParaRPr>
          </a:p>
          <a:p>
            <a:pPr lvl="2" indent="482161" defTabSz="584149">
              <a:buClr>
                <a:srgbClr val="535353"/>
              </a:buClr>
              <a:defRPr sz="1800"/>
            </a:pPr>
            <a:r>
              <a:rPr sz="1969" b="1" dirty="0">
                <a:solidFill>
                  <a:srgbClr val="9A403E"/>
                </a:solidFill>
                <a:latin typeface="Gill Sans Light"/>
                <a:ea typeface="Gill Sans Light"/>
                <a:cs typeface="Gill Sans Light"/>
                <a:sym typeface="Gill Sans Light"/>
              </a:rPr>
              <a:t>Data Fabric:</a:t>
            </a:r>
            <a:r>
              <a:rPr sz="1969" b="1" dirty="0">
                <a:latin typeface="Gill Sans Light"/>
                <a:ea typeface="Gill Sans Light"/>
                <a:cs typeface="Gill Sans Light"/>
                <a:sym typeface="Gill Sans Light"/>
              </a:rPr>
              <a:t> Multi directional navigations across data dependencies</a:t>
            </a:r>
          </a:p>
          <a:p>
            <a:pPr lvl="2" indent="482161" defTabSz="584149">
              <a:buClr>
                <a:srgbClr val="535353"/>
              </a:buClr>
              <a:defRPr sz="1800"/>
            </a:pPr>
            <a:r>
              <a:rPr sz="1969" b="1" dirty="0">
                <a:latin typeface="Gill Sans Light"/>
                <a:ea typeface="Gill Sans Light"/>
                <a:cs typeface="Gill Sans Light"/>
                <a:sym typeface="Gill Sans Light"/>
              </a:rPr>
              <a:t>W3C PROV-DM as reference model.</a:t>
            </a:r>
          </a:p>
        </p:txBody>
      </p:sp>
      <p:sp>
        <p:nvSpPr>
          <p:cNvPr id="23" name="Title 1"/>
          <p:cNvSpPr>
            <a:spLocks noGrp="1"/>
          </p:cNvSpPr>
          <p:nvPr>
            <p:ph type="title"/>
          </p:nvPr>
        </p:nvSpPr>
        <p:spPr>
          <a:xfrm>
            <a:off x="2193727" y="42933"/>
            <a:ext cx="7804547" cy="1518047"/>
          </a:xfrm>
        </p:spPr>
        <p:txBody>
          <a:bodyPr>
            <a:normAutofit/>
          </a:bodyPr>
          <a:lstStyle/>
          <a:p>
            <a:pPr algn="l"/>
            <a:r>
              <a:rPr lang="en-US" sz="3797" dirty="0"/>
              <a:t>dispel4py  advance concepts –</a:t>
            </a:r>
            <a:br>
              <a:rPr lang="en-US" sz="3797" dirty="0"/>
            </a:br>
            <a:r>
              <a:rPr lang="en-US" sz="3797" dirty="0"/>
              <a:t>Provenance</a:t>
            </a:r>
          </a:p>
        </p:txBody>
      </p:sp>
    </p:spTree>
    <p:extLst>
      <p:ext uri="{BB962C8B-B14F-4D97-AF65-F5344CB8AC3E}">
        <p14:creationId xmlns:p14="http://schemas.microsoft.com/office/powerpoint/2010/main" val="4256615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1">
            <a:extLst>
              <a:ext uri="{FF2B5EF4-FFF2-40B4-BE49-F238E27FC236}">
                <a16:creationId xmlns:a16="http://schemas.microsoft.com/office/drawing/2014/main" id="{4E0A2913-C544-45C3-AAB5-FB46A89A4A01}"/>
              </a:ext>
            </a:extLst>
          </p:cNvPr>
          <p:cNvGraphicFramePr>
            <a:graphicFrameLocks noGrp="1"/>
          </p:cNvGraphicFramePr>
          <p:nvPr>
            <p:ph idx="1"/>
            <p:extLst>
              <p:ext uri="{D42A27DB-BD31-4B8C-83A1-F6EECF244321}">
                <p14:modId xmlns:p14="http://schemas.microsoft.com/office/powerpoint/2010/main" val="266819818"/>
              </p:ext>
            </p:extLst>
          </p:nvPr>
        </p:nvGraphicFramePr>
        <p:xfrm>
          <a:off x="838200" y="1462554"/>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Title 2">
            <a:extLst>
              <a:ext uri="{FF2B5EF4-FFF2-40B4-BE49-F238E27FC236}">
                <a16:creationId xmlns:a16="http://schemas.microsoft.com/office/drawing/2014/main" id="{D6FA2CEA-02E0-D640-A8B9-B01323EF5101}"/>
              </a:ext>
            </a:extLst>
          </p:cNvPr>
          <p:cNvSpPr>
            <a:spLocks noGrp="1"/>
          </p:cNvSpPr>
          <p:nvPr>
            <p:ph type="title"/>
          </p:nvPr>
        </p:nvSpPr>
        <p:spPr>
          <a:xfrm>
            <a:off x="838200" y="365125"/>
            <a:ext cx="10515600" cy="1325563"/>
          </a:xfrm>
        </p:spPr>
        <p:txBody>
          <a:bodyPr vert="horz" lIns="91440" tIns="45720" rIns="91440" bIns="45720" rtlCol="0" anchor="ctr">
            <a:normAutofit fontScale="90000"/>
          </a:bodyPr>
          <a:lstStyle/>
          <a:p>
            <a:br>
              <a:rPr lang="en-GB" sz="3600" b="1" i="1" dirty="0">
                <a:solidFill>
                  <a:schemeClr val="bg1">
                    <a:lumMod val="50000"/>
                  </a:schemeClr>
                </a:solidFill>
              </a:rPr>
            </a:br>
            <a:r>
              <a:rPr lang="en-GB" sz="2800" dirty="0">
                <a:solidFill>
                  <a:schemeClr val="bg2">
                    <a:lumMod val="50000"/>
                  </a:schemeClr>
                </a:solidFill>
                <a:latin typeface="Ayuthaya" charset="-34"/>
                <a:ea typeface="Ayuthaya" charset="-34"/>
                <a:cs typeface="Ayuthaya" charset="-34"/>
              </a:rPr>
              <a:t>Delivering easy-to-use frameworks to empower data-driven research</a:t>
            </a:r>
            <a:br>
              <a:rPr lang="en-GB" sz="3600" b="1" i="1" dirty="0">
                <a:solidFill>
                  <a:schemeClr val="bg1">
                    <a:lumMod val="50000"/>
                  </a:schemeClr>
                </a:solidFill>
              </a:rPr>
            </a:br>
            <a:br>
              <a:rPr lang="en-US" b="1" kern="1200" dirty="0">
                <a:solidFill>
                  <a:schemeClr val="tx1"/>
                </a:solidFill>
                <a:latin typeface="+mj-lt"/>
                <a:ea typeface="+mj-ea"/>
                <a:cs typeface="+mj-cs"/>
              </a:rPr>
            </a:br>
            <a:endParaRPr lang="en-US" kern="1200" dirty="0">
              <a:solidFill>
                <a:schemeClr val="tx1"/>
              </a:solidFill>
              <a:latin typeface="+mj-lt"/>
              <a:ea typeface="+mj-ea"/>
              <a:cs typeface="+mj-cs"/>
            </a:endParaRPr>
          </a:p>
        </p:txBody>
      </p:sp>
      <p:pic>
        <p:nvPicPr>
          <p:cNvPr id="4" name="Picture 2" descr="Image result for epcc">
            <a:extLst>
              <a:ext uri="{FF2B5EF4-FFF2-40B4-BE49-F238E27FC236}">
                <a16:creationId xmlns:a16="http://schemas.microsoft.com/office/drawing/2014/main" id="{2D68210F-5C80-7D4F-9484-D0F961FDAC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FA9E7FC-990D-0B47-A9F2-697E79ACFE70}"/>
              </a:ext>
            </a:extLst>
          </p:cNvPr>
          <p:cNvSpPr/>
          <p:nvPr/>
        </p:nvSpPr>
        <p:spPr>
          <a:xfrm>
            <a:off x="838200" y="1298301"/>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4471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pegasus_white_logo.png"/>
          <p:cNvPicPr>
            <a:picLocks noChangeAspect="1"/>
          </p:cNvPicPr>
          <p:nvPr/>
        </p:nvPicPr>
        <p:blipFill>
          <a:blip r:embed="rId3">
            <a:biLevel thresh="25000"/>
            <a:extLst>
              <a:ext uri="{28A0092B-C50C-407E-A947-70E740481C1C}">
                <a14:useLocalDpi xmlns:a14="http://schemas.microsoft.com/office/drawing/2010/main"/>
              </a:ext>
            </a:extLst>
          </a:blip>
          <a:srcRect/>
          <a:stretch>
            <a:fillRect/>
          </a:stretch>
        </p:blipFill>
        <p:spPr bwMode="auto">
          <a:xfrm>
            <a:off x="144358" y="6519615"/>
            <a:ext cx="441796" cy="345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Rectangle 14"/>
          <p:cNvSpPr/>
          <p:nvPr/>
        </p:nvSpPr>
        <p:spPr>
          <a:xfrm>
            <a:off x="1417228" y="2739919"/>
            <a:ext cx="5363969" cy="338554"/>
          </a:xfrm>
          <a:prstGeom prst="rect">
            <a:avLst/>
          </a:prstGeom>
        </p:spPr>
        <p:txBody>
          <a:bodyPr wrap="none">
            <a:spAutoFit/>
          </a:bodyPr>
          <a:lstStyle/>
          <a:p>
            <a:r>
              <a:rPr lang="en-US" sz="1600" dirty="0">
                <a:solidFill>
                  <a:srgbClr val="637E93"/>
                </a:solidFill>
                <a:latin typeface="Ayuthaya" charset="-34"/>
                <a:ea typeface="Ayuthaya" charset="-34"/>
                <a:cs typeface="Ayuthaya" charset="-34"/>
              </a:rPr>
              <a:t>Enables parallel, distributed </a:t>
            </a:r>
            <a:r>
              <a:rPr lang="en-US" sz="1600" dirty="0">
                <a:solidFill>
                  <a:srgbClr val="70AE46"/>
                </a:solidFill>
                <a:latin typeface="Ayuthaya" charset="-34"/>
                <a:ea typeface="Ayuthaya" charset="-34"/>
                <a:cs typeface="Ayuthaya" charset="-34"/>
              </a:rPr>
              <a:t>computations</a:t>
            </a:r>
          </a:p>
        </p:txBody>
      </p:sp>
      <p:sp>
        <p:nvSpPr>
          <p:cNvPr id="32" name="Rectangle 31"/>
          <p:cNvSpPr/>
          <p:nvPr/>
        </p:nvSpPr>
        <p:spPr>
          <a:xfrm>
            <a:off x="782549" y="6089680"/>
            <a:ext cx="6966614" cy="584776"/>
          </a:xfrm>
          <a:prstGeom prst="rect">
            <a:avLst/>
          </a:prstGeom>
        </p:spPr>
        <p:txBody>
          <a:bodyPr wrap="square">
            <a:spAutoFit/>
          </a:bodyPr>
          <a:lstStyle/>
          <a:p>
            <a:r>
              <a:rPr lang="en-US" sz="1600" dirty="0">
                <a:solidFill>
                  <a:srgbClr val="637E93"/>
                </a:solidFill>
                <a:latin typeface="Ayuthaya" charset="-34"/>
                <a:ea typeface="Ayuthaya" charset="-34"/>
                <a:cs typeface="Ayuthaya" charset="-34"/>
              </a:rPr>
              <a:t>Provide tools to generate the scientific workflow</a:t>
            </a:r>
          </a:p>
          <a:p>
            <a:endParaRPr lang="en-US" sz="1600" dirty="0">
              <a:solidFill>
                <a:schemeClr val="accent6">
                  <a:lumMod val="75000"/>
                </a:schemeClr>
              </a:solidFill>
              <a:latin typeface="Ayuthaya" charset="-34"/>
              <a:ea typeface="Ayuthaya" charset="-34"/>
              <a:cs typeface="Ayuthaya" charset="-34"/>
            </a:endParaRPr>
          </a:p>
        </p:txBody>
      </p:sp>
      <p:sp>
        <p:nvSpPr>
          <p:cNvPr id="39" name="TextBox 38"/>
          <p:cNvSpPr txBox="1"/>
          <p:nvPr/>
        </p:nvSpPr>
        <p:spPr>
          <a:xfrm>
            <a:off x="125162" y="231978"/>
            <a:ext cx="5970837" cy="477054"/>
          </a:xfrm>
          <a:prstGeom prst="rect">
            <a:avLst/>
          </a:prstGeom>
          <a:noFill/>
        </p:spPr>
        <p:txBody>
          <a:bodyPr wrap="square" rtlCol="0">
            <a:spAutoFit/>
          </a:bodyPr>
          <a:lstStyle/>
          <a:p>
            <a:r>
              <a:rPr lang="en-US" sz="2500" dirty="0">
                <a:solidFill>
                  <a:schemeClr val="bg2">
                    <a:lumMod val="50000"/>
                  </a:schemeClr>
                </a:solidFill>
                <a:latin typeface="Ayuthaya" charset="-34"/>
                <a:ea typeface="Ayuthaya" charset="-34"/>
                <a:cs typeface="Ayuthaya" charset="-34"/>
              </a:rPr>
              <a:t>Why Scientific Workflows ? </a:t>
            </a:r>
          </a:p>
        </p:txBody>
      </p:sp>
      <p:sp>
        <p:nvSpPr>
          <p:cNvPr id="40" name="TextBox 39"/>
          <p:cNvSpPr txBox="1"/>
          <p:nvPr/>
        </p:nvSpPr>
        <p:spPr>
          <a:xfrm>
            <a:off x="2163048" y="2326305"/>
            <a:ext cx="4361800" cy="338554"/>
          </a:xfrm>
          <a:prstGeom prst="rect">
            <a:avLst/>
          </a:prstGeom>
          <a:noFill/>
        </p:spPr>
        <p:txBody>
          <a:bodyPr wrap="square" rtlCol="0">
            <a:spAutoFit/>
          </a:bodyPr>
          <a:lstStyle/>
          <a:p>
            <a:pPr lvl="1" algn="r"/>
            <a:r>
              <a:rPr lang="en-US" sz="1600" dirty="0">
                <a:solidFill>
                  <a:srgbClr val="637E93"/>
                </a:solidFill>
                <a:latin typeface="Ayuthaya" charset="-34"/>
                <a:ea typeface="Ayuthaya" charset="-34"/>
                <a:cs typeface="Ayuthaya" charset="-34"/>
                <a:sym typeface="Wingdings"/>
              </a:rPr>
              <a:t>Easy </a:t>
            </a:r>
            <a:r>
              <a:rPr lang="en-US" sz="1600" dirty="0">
                <a:solidFill>
                  <a:srgbClr val="70AE46"/>
                </a:solidFill>
                <a:latin typeface="Ayuthaya" charset="-34"/>
                <a:ea typeface="Ayuthaya" charset="-34"/>
                <a:cs typeface="Ayuthaya" charset="-34"/>
                <a:sym typeface="Wingdings"/>
              </a:rPr>
              <a:t>composition</a:t>
            </a:r>
            <a:r>
              <a:rPr lang="en-US" sz="1600" dirty="0">
                <a:solidFill>
                  <a:srgbClr val="637E93"/>
                </a:solidFill>
                <a:latin typeface="Ayuthaya" charset="-34"/>
                <a:ea typeface="Ayuthaya" charset="-34"/>
                <a:cs typeface="Ayuthaya" charset="-34"/>
                <a:sym typeface="Wingdings"/>
              </a:rPr>
              <a:t> and </a:t>
            </a:r>
            <a:r>
              <a:rPr lang="en-US" sz="1600" dirty="0">
                <a:solidFill>
                  <a:srgbClr val="70AE46"/>
                </a:solidFill>
                <a:latin typeface="Ayuthaya" charset="-34"/>
                <a:ea typeface="Ayuthaya" charset="-34"/>
                <a:cs typeface="Ayuthaya" charset="-34"/>
                <a:sym typeface="Wingdings"/>
              </a:rPr>
              <a:t>execution </a:t>
            </a:r>
          </a:p>
        </p:txBody>
      </p:sp>
      <p:sp>
        <p:nvSpPr>
          <p:cNvPr id="41" name="TextBox 40"/>
          <p:cNvSpPr txBox="1"/>
          <p:nvPr/>
        </p:nvSpPr>
        <p:spPr>
          <a:xfrm>
            <a:off x="193756" y="1511529"/>
            <a:ext cx="6587441" cy="584776"/>
          </a:xfrm>
          <a:prstGeom prst="rect">
            <a:avLst/>
          </a:prstGeom>
          <a:noFill/>
        </p:spPr>
        <p:txBody>
          <a:bodyPr wrap="square" rtlCol="0">
            <a:spAutoFit/>
          </a:bodyPr>
          <a:lstStyle/>
          <a:p>
            <a:pPr lvl="1" algn="r"/>
            <a:r>
              <a:rPr lang="en-US" sz="1600" dirty="0">
                <a:solidFill>
                  <a:srgbClr val="637E93"/>
                </a:solidFill>
                <a:latin typeface="Ayuthaya" charset="-34"/>
                <a:ea typeface="Ayuthaya" charset="-34"/>
                <a:cs typeface="Ayuthaya" charset="-34"/>
                <a:sym typeface="Wingdings"/>
              </a:rPr>
              <a:t> </a:t>
            </a:r>
            <a:r>
              <a:rPr lang="en-US" sz="1600" dirty="0">
                <a:solidFill>
                  <a:srgbClr val="70AE46"/>
                </a:solidFill>
                <a:latin typeface="Ayuthaya" charset="-34"/>
                <a:ea typeface="Ayuthaya" charset="-34"/>
                <a:cs typeface="Ayuthaya" charset="-34"/>
                <a:sym typeface="Wingdings"/>
              </a:rPr>
              <a:t>Abstraction</a:t>
            </a:r>
            <a:r>
              <a:rPr lang="en-US" sz="1600" dirty="0">
                <a:solidFill>
                  <a:srgbClr val="637E93"/>
                </a:solidFill>
                <a:latin typeface="Ayuthaya" charset="-34"/>
                <a:ea typeface="Ayuthaya" charset="-34"/>
                <a:cs typeface="Ayuthaya" charset="-34"/>
                <a:sym typeface="Wingdings"/>
              </a:rPr>
              <a:t>, scientists can focus on their research and not computation management</a:t>
            </a:r>
            <a:endParaRPr lang="en-US" sz="1600" dirty="0">
              <a:solidFill>
                <a:srgbClr val="637E93"/>
              </a:solidFill>
              <a:latin typeface="Ayuthaya" charset="-34"/>
              <a:ea typeface="Ayuthaya" charset="-34"/>
              <a:cs typeface="Ayuthaya" charset="-34"/>
            </a:endParaRPr>
          </a:p>
        </p:txBody>
      </p:sp>
      <p:sp>
        <p:nvSpPr>
          <p:cNvPr id="2" name="Rectangle 1"/>
          <p:cNvSpPr/>
          <p:nvPr/>
        </p:nvSpPr>
        <p:spPr>
          <a:xfrm>
            <a:off x="782549" y="5622592"/>
            <a:ext cx="4692435" cy="335756"/>
          </a:xfrm>
          <a:prstGeom prst="rect">
            <a:avLst/>
          </a:prstGeom>
        </p:spPr>
        <p:txBody>
          <a:bodyPr wrap="none">
            <a:spAutoFit/>
          </a:bodyPr>
          <a:lstStyle/>
          <a:p>
            <a:r>
              <a:rPr lang="en-US" b="1" i="1" dirty="0">
                <a:solidFill>
                  <a:schemeClr val="accent1">
                    <a:lumMod val="75000"/>
                  </a:schemeClr>
                </a:solidFill>
                <a:latin typeface="Ayuthaya" charset="-34"/>
                <a:ea typeface="Ayuthaya" charset="-34"/>
                <a:cs typeface="Ayuthaya" charset="-34"/>
              </a:rPr>
              <a:t>Workflow Management Systems (WMS)</a:t>
            </a:r>
          </a:p>
        </p:txBody>
      </p:sp>
      <p:sp>
        <p:nvSpPr>
          <p:cNvPr id="49" name="Rectangle 48"/>
          <p:cNvSpPr/>
          <p:nvPr/>
        </p:nvSpPr>
        <p:spPr>
          <a:xfrm>
            <a:off x="2922860" y="4168316"/>
            <a:ext cx="2767404" cy="338554"/>
          </a:xfrm>
          <a:prstGeom prst="rect">
            <a:avLst/>
          </a:prstGeom>
        </p:spPr>
        <p:txBody>
          <a:bodyPr wrap="none">
            <a:spAutoFit/>
          </a:bodyPr>
          <a:lstStyle/>
          <a:p>
            <a:r>
              <a:rPr lang="en-US" sz="1600" dirty="0">
                <a:solidFill>
                  <a:srgbClr val="637E93"/>
                </a:solidFill>
                <a:latin typeface="Ayuthaya" charset="-34"/>
                <a:ea typeface="Ayuthaya" charset="-34"/>
                <a:cs typeface="Ayuthaya" charset="-34"/>
              </a:rPr>
              <a:t>abstract vs. concrete</a:t>
            </a:r>
            <a:endParaRPr lang="en-US" sz="1600" dirty="0">
              <a:solidFill>
                <a:schemeClr val="accent6">
                  <a:lumMod val="75000"/>
                </a:schemeClr>
              </a:solidFill>
              <a:latin typeface="Ayuthaya" charset="-34"/>
              <a:ea typeface="Ayuthaya" charset="-34"/>
              <a:cs typeface="Ayuthaya" charset="-34"/>
            </a:endParaRPr>
          </a:p>
        </p:txBody>
      </p:sp>
      <p:sp>
        <p:nvSpPr>
          <p:cNvPr id="50" name="Rectangle 49"/>
          <p:cNvSpPr/>
          <p:nvPr/>
        </p:nvSpPr>
        <p:spPr>
          <a:xfrm>
            <a:off x="2821516" y="4494557"/>
            <a:ext cx="2890535" cy="338554"/>
          </a:xfrm>
          <a:prstGeom prst="rect">
            <a:avLst/>
          </a:prstGeom>
        </p:spPr>
        <p:txBody>
          <a:bodyPr wrap="none">
            <a:spAutoFit/>
          </a:bodyPr>
          <a:lstStyle/>
          <a:p>
            <a:r>
              <a:rPr lang="en-US" sz="1600" dirty="0">
                <a:solidFill>
                  <a:srgbClr val="637E93"/>
                </a:solidFill>
                <a:latin typeface="Ayuthaya" charset="-34"/>
                <a:ea typeface="Ayuthaya" charset="-34"/>
                <a:cs typeface="Ayuthaya" charset="-34"/>
              </a:rPr>
              <a:t> task-flow vs. data-flow</a:t>
            </a:r>
            <a:endParaRPr lang="en-US" sz="1600" dirty="0">
              <a:solidFill>
                <a:schemeClr val="accent6">
                  <a:lumMod val="75000"/>
                </a:schemeClr>
              </a:solidFill>
              <a:latin typeface="Ayuthaya" charset="-34"/>
              <a:ea typeface="Ayuthaya" charset="-34"/>
              <a:cs typeface="Ayuthaya" charset="-34"/>
            </a:endParaRPr>
          </a:p>
        </p:txBody>
      </p:sp>
      <p:sp>
        <p:nvSpPr>
          <p:cNvPr id="51" name="Rectangle 50"/>
          <p:cNvSpPr/>
          <p:nvPr/>
        </p:nvSpPr>
        <p:spPr>
          <a:xfrm>
            <a:off x="1004138" y="1400982"/>
            <a:ext cx="45719" cy="2093921"/>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951906" y="4261109"/>
            <a:ext cx="45719" cy="979844"/>
          </a:xfrm>
          <a:prstGeom prst="rect">
            <a:avLst/>
          </a:prstGeom>
          <a:solidFill>
            <a:schemeClr val="bg2">
              <a:lumMod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110126" y="969279"/>
            <a:ext cx="2403222" cy="369332"/>
          </a:xfrm>
          <a:prstGeom prst="rect">
            <a:avLst/>
          </a:prstGeom>
          <a:noFill/>
        </p:spPr>
        <p:txBody>
          <a:bodyPr wrap="none" rtlCol="0">
            <a:spAutoFit/>
          </a:bodyPr>
          <a:lstStyle/>
          <a:p>
            <a:pPr algn="r"/>
            <a:r>
              <a:rPr lang="en-US" b="1" dirty="0">
                <a:solidFill>
                  <a:schemeClr val="bg1">
                    <a:lumMod val="50000"/>
                  </a:schemeClr>
                </a:solidFill>
                <a:latin typeface="Ayuthaya" charset="-34"/>
                <a:ea typeface="Ayuthaya" charset="-34"/>
                <a:cs typeface="Ayuthaya" charset="-34"/>
              </a:rPr>
              <a:t>General Features</a:t>
            </a:r>
          </a:p>
        </p:txBody>
      </p:sp>
      <p:sp>
        <p:nvSpPr>
          <p:cNvPr id="54" name="TextBox 53"/>
          <p:cNvSpPr txBox="1"/>
          <p:nvPr/>
        </p:nvSpPr>
        <p:spPr>
          <a:xfrm>
            <a:off x="248390" y="3744628"/>
            <a:ext cx="2262158" cy="369332"/>
          </a:xfrm>
          <a:prstGeom prst="rect">
            <a:avLst/>
          </a:prstGeom>
          <a:noFill/>
        </p:spPr>
        <p:txBody>
          <a:bodyPr wrap="none" rtlCol="0">
            <a:spAutoFit/>
          </a:bodyPr>
          <a:lstStyle/>
          <a:p>
            <a:pPr algn="r"/>
            <a:r>
              <a:rPr lang="en-US" b="1" dirty="0">
                <a:solidFill>
                  <a:srgbClr val="7F7F7F"/>
                </a:solidFill>
                <a:latin typeface="Ayuthaya" charset="-34"/>
                <a:ea typeface="Ayuthaya" charset="-34"/>
                <a:cs typeface="Ayuthaya" charset="-34"/>
              </a:rPr>
              <a:t>Different types</a:t>
            </a:r>
          </a:p>
        </p:txBody>
      </p:sp>
      <p:sp>
        <p:nvSpPr>
          <p:cNvPr id="55" name="Rectangle 54"/>
          <p:cNvSpPr/>
          <p:nvPr/>
        </p:nvSpPr>
        <p:spPr>
          <a:xfrm>
            <a:off x="2821262" y="4833220"/>
            <a:ext cx="2889241" cy="338554"/>
          </a:xfrm>
          <a:prstGeom prst="rect">
            <a:avLst/>
          </a:prstGeom>
        </p:spPr>
        <p:txBody>
          <a:bodyPr wrap="none">
            <a:spAutoFit/>
          </a:bodyPr>
          <a:lstStyle/>
          <a:p>
            <a:r>
              <a:rPr lang="en-US" sz="1600" dirty="0">
                <a:solidFill>
                  <a:srgbClr val="637E93"/>
                </a:solidFill>
                <a:latin typeface="Ayuthaya" charset="-34"/>
                <a:ea typeface="Ayuthaya" charset="-34"/>
                <a:cs typeface="Ayuthaya" charset="-34"/>
              </a:rPr>
              <a:t> files vs. stream-based</a:t>
            </a:r>
            <a:endParaRPr lang="en-US" sz="1600" dirty="0">
              <a:solidFill>
                <a:schemeClr val="accent6">
                  <a:lumMod val="75000"/>
                </a:schemeClr>
              </a:solidFill>
              <a:latin typeface="Ayuthaya" charset="-34"/>
              <a:ea typeface="Ayuthaya" charset="-34"/>
              <a:cs typeface="Ayuthaya" charset="-34"/>
            </a:endParaRPr>
          </a:p>
        </p:txBody>
      </p:sp>
      <p:grpSp>
        <p:nvGrpSpPr>
          <p:cNvPr id="31" name="Group 30"/>
          <p:cNvGrpSpPr/>
          <p:nvPr/>
        </p:nvGrpSpPr>
        <p:grpSpPr>
          <a:xfrm>
            <a:off x="7357753" y="1288452"/>
            <a:ext cx="3951931" cy="4507347"/>
            <a:chOff x="7117537" y="1113534"/>
            <a:chExt cx="4393568" cy="5011053"/>
          </a:xfrm>
        </p:grpSpPr>
        <p:pic>
          <p:nvPicPr>
            <p:cNvPr id="33" name="Picture 6" descr="http://www.clker.com/cliparts/l/W/C/G/x/1/blue-gear-wheel-hi.png"/>
            <p:cNvPicPr>
              <a:picLocks noChangeAspect="1" noChangeArrowheads="1"/>
            </p:cNvPicPr>
            <p:nvPr/>
          </p:nvPicPr>
          <p:blipFill>
            <a:blip r:embed="rId4">
              <a:alphaModFix amt="80000"/>
              <a:extLst>
                <a:ext uri="{28A0092B-C50C-407E-A947-70E740481C1C}">
                  <a14:useLocalDpi xmlns:a14="http://schemas.microsoft.com/office/drawing/2010/main"/>
                </a:ext>
              </a:extLst>
            </a:blip>
            <a:srcRect/>
            <a:stretch>
              <a:fillRect/>
            </a:stretch>
          </p:blipFill>
          <p:spPr bwMode="auto">
            <a:xfrm>
              <a:off x="8699892" y="3364913"/>
              <a:ext cx="2811213" cy="2759674"/>
            </a:xfrm>
            <a:prstGeom prst="rect">
              <a:avLst/>
            </a:prstGeom>
            <a:noFill/>
            <a:extLst>
              <a:ext uri="{909E8E84-426E-40dd-AFC4-6F175D3DCCD1}">
                <a14:hiddenFill xmlns="" xmlns:a14="http://schemas.microsoft.com/office/drawing/2010/main">
                  <a:solidFill>
                    <a:srgbClr val="FFFFFF"/>
                  </a:solidFill>
                </a14:hiddenFill>
              </a:ext>
            </a:extLst>
          </p:spPr>
        </p:pic>
        <p:sp>
          <p:nvSpPr>
            <p:cNvPr id="34" name="Oval 33"/>
            <p:cNvSpPr/>
            <p:nvPr/>
          </p:nvSpPr>
          <p:spPr>
            <a:xfrm>
              <a:off x="9785937" y="4393781"/>
              <a:ext cx="702147" cy="702007"/>
            </a:xfrm>
            <a:prstGeom prst="ellipse">
              <a:avLst/>
            </a:prstGeom>
            <a:solidFill>
              <a:srgbClr val="1C93B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6" descr="http://www.clker.com/cliparts/l/W/C/G/x/1/blue-gear-wheel-hi.png"/>
            <p:cNvPicPr>
              <a:picLocks noChangeAspect="1" noChangeArrowheads="1"/>
            </p:cNvPicPr>
            <p:nvPr/>
          </p:nvPicPr>
          <p:blipFill>
            <a:blip r:embed="rId5">
              <a:alphaModFix amt="80000"/>
              <a:duotone>
                <a:prstClr val="black"/>
                <a:schemeClr val="accent3">
                  <a:tint val="45000"/>
                  <a:satMod val="400000"/>
                </a:schemeClr>
              </a:duotone>
              <a:extLst>
                <a:ext uri="{28A0092B-C50C-407E-A947-70E740481C1C}">
                  <a14:useLocalDpi xmlns:a14="http://schemas.microsoft.com/office/drawing/2010/main"/>
                </a:ext>
              </a:extLst>
            </a:blip>
            <a:srcRect/>
            <a:stretch>
              <a:fillRect/>
            </a:stretch>
          </p:blipFill>
          <p:spPr bwMode="auto">
            <a:xfrm rot="1357803">
              <a:off x="7220033" y="2106397"/>
              <a:ext cx="2163533" cy="2123868"/>
            </a:xfrm>
            <a:prstGeom prst="rect">
              <a:avLst/>
            </a:prstGeom>
            <a:noFill/>
            <a:extLst>
              <a:ext uri="{909E8E84-426E-40dd-AFC4-6F175D3DCCD1}">
                <a14:hiddenFill xmlns="" xmlns:a14="http://schemas.microsoft.com/office/drawing/2010/main">
                  <a:solidFill>
                    <a:srgbClr val="FFFFFF"/>
                  </a:solidFill>
                </a14:hiddenFill>
              </a:ext>
            </a:extLst>
          </p:spPr>
        </p:pic>
        <p:sp>
          <p:nvSpPr>
            <p:cNvPr id="37" name="Oval 36"/>
            <p:cNvSpPr/>
            <p:nvPr/>
          </p:nvSpPr>
          <p:spPr>
            <a:xfrm rot="1357803">
              <a:off x="8053985" y="2907552"/>
              <a:ext cx="540378" cy="540271"/>
            </a:xfrm>
            <a:prstGeom prst="ellipse">
              <a:avLst/>
            </a:prstGeom>
            <a:solidFill>
              <a:srgbClr val="A9A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6" descr="http://www.clker.com/cliparts/l/W/C/G/x/1/blue-gear-wheel-hi.png"/>
            <p:cNvPicPr>
              <a:picLocks noChangeAspect="1" noChangeArrowheads="1"/>
            </p:cNvPicPr>
            <p:nvPr/>
          </p:nvPicPr>
          <p:blipFill>
            <a:blip r:embed="rId6">
              <a:alphaModFix amt="80000"/>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357803">
              <a:off x="8862476" y="1113534"/>
              <a:ext cx="1671247" cy="1640607"/>
            </a:xfrm>
            <a:prstGeom prst="rect">
              <a:avLst/>
            </a:prstGeom>
            <a:noFill/>
            <a:extLst>
              <a:ext uri="{909E8E84-426E-40dd-AFC4-6F175D3DCCD1}">
                <a14:hiddenFill xmlns="" xmlns:a14="http://schemas.microsoft.com/office/drawing/2010/main">
                  <a:solidFill>
                    <a:srgbClr val="FFFFFF"/>
                  </a:solidFill>
                </a14:hiddenFill>
              </a:ext>
            </a:extLst>
          </p:spPr>
        </p:pic>
        <p:sp>
          <p:nvSpPr>
            <p:cNvPr id="42" name="Oval 41"/>
            <p:cNvSpPr/>
            <p:nvPr/>
          </p:nvSpPr>
          <p:spPr>
            <a:xfrm rot="1357803">
              <a:off x="9506672" y="1732396"/>
              <a:ext cx="417422" cy="417338"/>
            </a:xfrm>
            <a:prstGeom prst="ellipse">
              <a:avLst/>
            </a:prstGeom>
            <a:solidFill>
              <a:srgbClr val="E2B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7117537" y="1515834"/>
              <a:ext cx="1954143" cy="369332"/>
            </a:xfrm>
            <a:prstGeom prst="rect">
              <a:avLst/>
            </a:prstGeom>
            <a:noFill/>
          </p:spPr>
          <p:txBody>
            <a:bodyPr wrap="square" rtlCol="0">
              <a:spAutoFit/>
            </a:bodyPr>
            <a:lstStyle/>
            <a:p>
              <a:pPr algn="ctr"/>
              <a:r>
                <a:rPr lang="en-US" i="1">
                  <a:solidFill>
                    <a:schemeClr val="bg1">
                      <a:lumMod val="50000"/>
                    </a:schemeClr>
                  </a:solidFill>
                </a:rPr>
                <a:t>Automate</a:t>
              </a:r>
            </a:p>
          </p:txBody>
        </p:sp>
        <p:sp>
          <p:nvSpPr>
            <p:cNvPr id="45" name="TextBox 44"/>
            <p:cNvSpPr txBox="1"/>
            <p:nvPr/>
          </p:nvSpPr>
          <p:spPr>
            <a:xfrm>
              <a:off x="9115890" y="2867541"/>
              <a:ext cx="1954143" cy="369332"/>
            </a:xfrm>
            <a:prstGeom prst="rect">
              <a:avLst/>
            </a:prstGeom>
            <a:noFill/>
          </p:spPr>
          <p:txBody>
            <a:bodyPr wrap="square" rtlCol="0">
              <a:spAutoFit/>
            </a:bodyPr>
            <a:lstStyle/>
            <a:p>
              <a:pPr algn="ctr"/>
              <a:r>
                <a:rPr lang="en-US" i="1">
                  <a:solidFill>
                    <a:schemeClr val="bg1">
                      <a:lumMod val="50000"/>
                    </a:schemeClr>
                  </a:solidFill>
                </a:rPr>
                <a:t>Recover</a:t>
              </a:r>
            </a:p>
          </p:txBody>
        </p:sp>
        <p:pic>
          <p:nvPicPr>
            <p:cNvPr id="46" name="Picture 45"/>
            <p:cNvPicPr>
              <a:picLocks noChangeAspect="1"/>
            </p:cNvPicPr>
            <p:nvPr/>
          </p:nvPicPr>
          <p:blipFill>
            <a:blip r:embed="rId7">
              <a:duotone>
                <a:schemeClr val="bg2">
                  <a:shade val="45000"/>
                  <a:satMod val="135000"/>
                </a:schemeClr>
                <a:prstClr val="white"/>
              </a:duotone>
            </a:blip>
            <a:stretch>
              <a:fillRect/>
            </a:stretch>
          </p:blipFill>
          <p:spPr>
            <a:xfrm>
              <a:off x="9115890" y="4212461"/>
              <a:ext cx="1979215" cy="1064578"/>
            </a:xfrm>
            <a:prstGeom prst="rect">
              <a:avLst/>
            </a:prstGeom>
          </p:spPr>
        </p:pic>
        <p:sp>
          <p:nvSpPr>
            <p:cNvPr id="47" name="TextBox 46"/>
            <p:cNvSpPr txBox="1"/>
            <p:nvPr/>
          </p:nvSpPr>
          <p:spPr>
            <a:xfrm>
              <a:off x="7324727" y="4911122"/>
              <a:ext cx="1954143" cy="369332"/>
            </a:xfrm>
            <a:prstGeom prst="rect">
              <a:avLst/>
            </a:prstGeom>
            <a:noFill/>
          </p:spPr>
          <p:txBody>
            <a:bodyPr wrap="square" rtlCol="0">
              <a:spAutoFit/>
            </a:bodyPr>
            <a:lstStyle/>
            <a:p>
              <a:pPr algn="ctr"/>
              <a:r>
                <a:rPr lang="en-US" i="1">
                  <a:solidFill>
                    <a:schemeClr val="bg1">
                      <a:lumMod val="50000"/>
                    </a:schemeClr>
                  </a:solidFill>
                </a:rPr>
                <a:t>Debug</a:t>
              </a:r>
            </a:p>
          </p:txBody>
        </p:sp>
        <p:pic>
          <p:nvPicPr>
            <p:cNvPr id="48" name="Picture 14" descr="http://www.volarian.com/assets/ugc/images/icon-workflow.png"/>
            <p:cNvPicPr>
              <a:picLocks noChangeAspect="1" noChangeArrowheads="1"/>
            </p:cNvPicPr>
            <p:nvPr/>
          </p:nvPicPr>
          <p:blipFill>
            <a:blip r:embed="rId8">
              <a:biLevel thresh="25000"/>
              <a:alphaModFix amt="80000"/>
              <a:extLst>
                <a:ext uri="{28A0092B-C50C-407E-A947-70E740481C1C}">
                  <a14:useLocalDpi xmlns:a14="http://schemas.microsoft.com/office/drawing/2010/main"/>
                </a:ext>
              </a:extLst>
            </a:blip>
            <a:srcRect/>
            <a:stretch>
              <a:fillRect/>
            </a:stretch>
          </p:blipFill>
          <p:spPr bwMode="auto">
            <a:xfrm>
              <a:off x="7836369" y="2692740"/>
              <a:ext cx="930857" cy="930857"/>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56" name="Picture 14" descr="http://www.volarian.com/assets/ugc/images/icon-workflow.png"/>
          <p:cNvPicPr>
            <a:picLocks noChangeAspect="1" noChangeArrowheads="1"/>
          </p:cNvPicPr>
          <p:nvPr/>
        </p:nvPicPr>
        <p:blipFill>
          <a:blip r:embed="rId8">
            <a:biLevel thresh="25000"/>
            <a:alphaModFix amt="80000"/>
            <a:extLst>
              <a:ext uri="{28A0092B-C50C-407E-A947-70E740481C1C}">
                <a14:useLocalDpi xmlns:a14="http://schemas.microsoft.com/office/drawing/2010/main"/>
              </a:ext>
            </a:extLst>
          </a:blip>
          <a:srcRect/>
          <a:stretch>
            <a:fillRect/>
          </a:stretch>
        </p:blipFill>
        <p:spPr bwMode="auto">
          <a:xfrm>
            <a:off x="9269982" y="1596119"/>
            <a:ext cx="837288" cy="837288"/>
          </a:xfrm>
          <a:prstGeom prst="rect">
            <a:avLst/>
          </a:prstGeom>
          <a:noFill/>
          <a:extLst>
            <a:ext uri="{909E8E84-426E-40dd-AFC4-6F175D3DCCD1}">
              <a14:hiddenFill xmlns=""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84B1C7C5-2666-8046-8255-14990518A48C}"/>
              </a:ext>
            </a:extLst>
          </p:cNvPr>
          <p:cNvSpPr/>
          <p:nvPr/>
        </p:nvSpPr>
        <p:spPr>
          <a:xfrm>
            <a:off x="152679" y="811035"/>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2" descr="Image result for epcc">
            <a:extLst>
              <a:ext uri="{FF2B5EF4-FFF2-40B4-BE49-F238E27FC236}">
                <a16:creationId xmlns:a16="http://schemas.microsoft.com/office/drawing/2014/main" id="{EFAA1FD3-AA43-3142-B61C-FFAE721B972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051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31"/>
            <a:ext cx="10515600" cy="1325563"/>
          </a:xfrm>
        </p:spPr>
        <p:txBody>
          <a:bodyPr>
            <a:normAutofit/>
          </a:bodyPr>
          <a:lstStyle/>
          <a:p>
            <a:pPr algn="ctr"/>
            <a:r>
              <a:rPr lang="en-US" sz="3600" dirty="0">
                <a:solidFill>
                  <a:schemeClr val="accent1">
                    <a:lumMod val="75000"/>
                  </a:schemeClr>
                </a:solidFill>
                <a:latin typeface="Helvetica" charset="0"/>
                <a:ea typeface="Helvetica" charset="0"/>
                <a:cs typeface="Helvetica" charset="0"/>
              </a:rPr>
              <a:t>WORKFLOW MANAGEMENT SYSTEMS</a:t>
            </a:r>
          </a:p>
        </p:txBody>
      </p:sp>
      <p:sp>
        <p:nvSpPr>
          <p:cNvPr id="120" name="Rectangle 119"/>
          <p:cNvSpPr/>
          <p:nvPr/>
        </p:nvSpPr>
        <p:spPr>
          <a:xfrm>
            <a:off x="10965382" y="5311932"/>
            <a:ext cx="1180131" cy="707886"/>
          </a:xfrm>
          <a:prstGeom prst="rect">
            <a:avLst/>
          </a:prstGeom>
        </p:spPr>
        <p:txBody>
          <a:bodyPr wrap="none">
            <a:spAutoFit/>
          </a:bodyPr>
          <a:lstStyle/>
          <a:p>
            <a:pPr algn="ctr"/>
            <a:r>
              <a:rPr lang="en-US" sz="4000" spc="600" dirty="0">
                <a:solidFill>
                  <a:schemeClr val="bg1"/>
                </a:solidFill>
              </a:rPr>
              <a:t>&lt;&lt;&lt;</a:t>
            </a:r>
            <a:endParaRPr lang="en-US" sz="4000" dirty="0">
              <a:solidFill>
                <a:schemeClr val="bg1"/>
              </a:solidFill>
            </a:endParaRPr>
          </a:p>
        </p:txBody>
      </p:sp>
      <p:sp>
        <p:nvSpPr>
          <p:cNvPr id="8" name="TextBox 7"/>
          <p:cNvSpPr txBox="1"/>
          <p:nvPr/>
        </p:nvSpPr>
        <p:spPr>
          <a:xfrm>
            <a:off x="1300031" y="1384120"/>
            <a:ext cx="3438224" cy="523220"/>
          </a:xfrm>
          <a:prstGeom prst="rect">
            <a:avLst/>
          </a:prstGeom>
          <a:noFill/>
        </p:spPr>
        <p:txBody>
          <a:bodyPr wrap="square" rtlCol="0">
            <a:spAutoFit/>
          </a:bodyPr>
          <a:lstStyle/>
          <a:p>
            <a:r>
              <a:rPr lang="en-US" sz="1400" b="1" dirty="0" err="1">
                <a:solidFill>
                  <a:schemeClr val="tx1">
                    <a:lumMod val="65000"/>
                    <a:lumOff val="35000"/>
                  </a:schemeClr>
                </a:solidFill>
                <a:latin typeface="Helvetica" charset="0"/>
                <a:ea typeface="Helvetica" charset="0"/>
                <a:cs typeface="Helvetica" charset="0"/>
              </a:rPr>
              <a:t>Taverna</a:t>
            </a:r>
            <a:endParaRPr lang="en-US" sz="1400" b="1" dirty="0">
              <a:solidFill>
                <a:schemeClr val="tx1">
                  <a:lumMod val="65000"/>
                  <a:lumOff val="35000"/>
                </a:schemeClr>
              </a:solidFill>
              <a:latin typeface="Helvetica" charset="0"/>
              <a:ea typeface="Helvetica" charset="0"/>
              <a:cs typeface="Helvetica" charset="0"/>
            </a:endParaRPr>
          </a:p>
          <a:p>
            <a:r>
              <a:rPr lang="en-US" sz="1400" dirty="0">
                <a:solidFill>
                  <a:schemeClr val="tx1">
                    <a:lumMod val="50000"/>
                    <a:lumOff val="50000"/>
                  </a:schemeClr>
                </a:solidFill>
                <a:latin typeface="Helvetica" charset="0"/>
                <a:ea typeface="Helvetica" charset="0"/>
                <a:cs typeface="Helvetica" charset="0"/>
              </a:rPr>
              <a:t>https://</a:t>
            </a:r>
            <a:r>
              <a:rPr lang="en-US" sz="1400" dirty="0" err="1">
                <a:solidFill>
                  <a:schemeClr val="tx1">
                    <a:lumMod val="50000"/>
                    <a:lumOff val="50000"/>
                  </a:schemeClr>
                </a:solidFill>
                <a:latin typeface="Helvetica" charset="0"/>
                <a:ea typeface="Helvetica" charset="0"/>
                <a:cs typeface="Helvetica" charset="0"/>
              </a:rPr>
              <a:t>taverna.incubator.apache.org</a:t>
            </a:r>
            <a:endParaRPr lang="en-US" sz="1400" dirty="0">
              <a:solidFill>
                <a:schemeClr val="tx1">
                  <a:lumMod val="50000"/>
                  <a:lumOff val="50000"/>
                </a:schemeClr>
              </a:solidFill>
              <a:latin typeface="Helvetica" charset="0"/>
              <a:ea typeface="Helvetica" charset="0"/>
              <a:cs typeface="Helvetica" charset="0"/>
            </a:endParaRPr>
          </a:p>
        </p:txBody>
      </p:sp>
      <p:sp>
        <p:nvSpPr>
          <p:cNvPr id="10" name="TextBox 9"/>
          <p:cNvSpPr txBox="1"/>
          <p:nvPr/>
        </p:nvSpPr>
        <p:spPr>
          <a:xfrm>
            <a:off x="1300031" y="2257009"/>
            <a:ext cx="3945277" cy="523220"/>
          </a:xfrm>
          <a:prstGeom prst="rect">
            <a:avLst/>
          </a:prstGeom>
          <a:noFill/>
        </p:spPr>
        <p:txBody>
          <a:bodyPr wrap="square" rtlCol="0">
            <a:spAutoFit/>
          </a:bodyPr>
          <a:lstStyle/>
          <a:p>
            <a:r>
              <a:rPr lang="en-US" sz="1400" b="1" dirty="0">
                <a:solidFill>
                  <a:schemeClr val="tx1">
                    <a:lumMod val="65000"/>
                    <a:lumOff val="35000"/>
                  </a:schemeClr>
                </a:solidFill>
                <a:latin typeface="Helvetica" charset="0"/>
                <a:ea typeface="Helvetica" charset="0"/>
                <a:cs typeface="Helvetica" charset="0"/>
              </a:rPr>
              <a:t>Kepler</a:t>
            </a:r>
          </a:p>
          <a:p>
            <a:r>
              <a:rPr lang="en-US" sz="1400" dirty="0">
                <a:solidFill>
                  <a:schemeClr val="tx1">
                    <a:lumMod val="50000"/>
                    <a:lumOff val="50000"/>
                  </a:schemeClr>
                </a:solidFill>
                <a:latin typeface="Helvetica" charset="0"/>
                <a:ea typeface="Helvetica" charset="0"/>
                <a:cs typeface="Helvetica" charset="0"/>
              </a:rPr>
              <a:t>https://</a:t>
            </a:r>
            <a:r>
              <a:rPr lang="en-US" sz="1400" dirty="0" err="1">
                <a:solidFill>
                  <a:schemeClr val="tx1">
                    <a:lumMod val="50000"/>
                    <a:lumOff val="50000"/>
                  </a:schemeClr>
                </a:solidFill>
                <a:latin typeface="Helvetica" charset="0"/>
                <a:ea typeface="Helvetica" charset="0"/>
                <a:cs typeface="Helvetica" charset="0"/>
              </a:rPr>
              <a:t>kepler-project.org</a:t>
            </a:r>
            <a:endParaRPr lang="en-US" sz="1400" dirty="0">
              <a:solidFill>
                <a:schemeClr val="tx1">
                  <a:lumMod val="50000"/>
                  <a:lumOff val="50000"/>
                </a:schemeClr>
              </a:solidFill>
              <a:latin typeface="Helvetica" charset="0"/>
              <a:ea typeface="Helvetica" charset="0"/>
              <a:cs typeface="Helvetica" charset="0"/>
            </a:endParaRPr>
          </a:p>
        </p:txBody>
      </p:sp>
      <p:sp>
        <p:nvSpPr>
          <p:cNvPr id="12" name="TextBox 11"/>
          <p:cNvSpPr txBox="1"/>
          <p:nvPr/>
        </p:nvSpPr>
        <p:spPr>
          <a:xfrm>
            <a:off x="1300031" y="3129898"/>
            <a:ext cx="3331346" cy="523220"/>
          </a:xfrm>
          <a:prstGeom prst="rect">
            <a:avLst/>
          </a:prstGeom>
          <a:noFill/>
        </p:spPr>
        <p:txBody>
          <a:bodyPr wrap="square" rtlCol="0">
            <a:spAutoFit/>
          </a:bodyPr>
          <a:lstStyle/>
          <a:p>
            <a:r>
              <a:rPr lang="en-US" sz="1400" b="1" dirty="0" err="1">
                <a:solidFill>
                  <a:schemeClr val="tx1">
                    <a:lumMod val="65000"/>
                    <a:lumOff val="35000"/>
                  </a:schemeClr>
                </a:solidFill>
                <a:latin typeface="Helvetica" charset="0"/>
                <a:ea typeface="Helvetica" charset="0"/>
                <a:cs typeface="Helvetica" charset="0"/>
              </a:rPr>
              <a:t>Makeflow</a:t>
            </a:r>
            <a:endParaRPr lang="en-US" sz="1400" b="1" dirty="0">
              <a:solidFill>
                <a:schemeClr val="tx1">
                  <a:lumMod val="65000"/>
                  <a:lumOff val="35000"/>
                </a:schemeClr>
              </a:solidFill>
              <a:latin typeface="Helvetica" charset="0"/>
              <a:ea typeface="Helvetica" charset="0"/>
              <a:cs typeface="Helvetica" charset="0"/>
            </a:endParaRPr>
          </a:p>
          <a:p>
            <a:r>
              <a:rPr lang="en-US" sz="1400" dirty="0">
                <a:solidFill>
                  <a:schemeClr val="tx1">
                    <a:lumMod val="50000"/>
                    <a:lumOff val="50000"/>
                  </a:schemeClr>
                </a:solidFill>
                <a:latin typeface="Helvetica" charset="0"/>
                <a:ea typeface="Helvetica" charset="0"/>
                <a:cs typeface="Helvetica" charset="0"/>
              </a:rPr>
              <a:t>http://</a:t>
            </a:r>
            <a:r>
              <a:rPr lang="en-US" sz="1400" dirty="0" err="1">
                <a:solidFill>
                  <a:schemeClr val="tx1">
                    <a:lumMod val="50000"/>
                    <a:lumOff val="50000"/>
                  </a:schemeClr>
                </a:solidFill>
                <a:latin typeface="Helvetica" charset="0"/>
                <a:ea typeface="Helvetica" charset="0"/>
                <a:cs typeface="Helvetica" charset="0"/>
              </a:rPr>
              <a:t>ccl.cse.nd.edu</a:t>
            </a:r>
            <a:r>
              <a:rPr lang="en-US" sz="1400" dirty="0">
                <a:solidFill>
                  <a:schemeClr val="tx1">
                    <a:lumMod val="50000"/>
                    <a:lumOff val="50000"/>
                  </a:schemeClr>
                </a:solidFill>
                <a:latin typeface="Helvetica" charset="0"/>
                <a:ea typeface="Helvetica" charset="0"/>
                <a:cs typeface="Helvetica" charset="0"/>
              </a:rPr>
              <a:t>/software/</a:t>
            </a:r>
            <a:r>
              <a:rPr lang="en-US" sz="1400" dirty="0" err="1">
                <a:solidFill>
                  <a:schemeClr val="tx1">
                    <a:lumMod val="50000"/>
                    <a:lumOff val="50000"/>
                  </a:schemeClr>
                </a:solidFill>
                <a:latin typeface="Helvetica" charset="0"/>
                <a:ea typeface="Helvetica" charset="0"/>
                <a:cs typeface="Helvetica" charset="0"/>
              </a:rPr>
              <a:t>makeflow</a:t>
            </a:r>
            <a:endParaRPr lang="en-US" sz="1400" dirty="0">
              <a:solidFill>
                <a:schemeClr val="tx1">
                  <a:lumMod val="50000"/>
                  <a:lumOff val="50000"/>
                </a:schemeClr>
              </a:solidFill>
              <a:latin typeface="Helvetica" charset="0"/>
              <a:ea typeface="Helvetica" charset="0"/>
              <a:cs typeface="Helvetica" charset="0"/>
            </a:endParaRPr>
          </a:p>
        </p:txBody>
      </p:sp>
      <p:sp>
        <p:nvSpPr>
          <p:cNvPr id="14" name="TextBox 13"/>
          <p:cNvSpPr txBox="1"/>
          <p:nvPr/>
        </p:nvSpPr>
        <p:spPr>
          <a:xfrm>
            <a:off x="1300031" y="4002787"/>
            <a:ext cx="3945277" cy="523220"/>
          </a:xfrm>
          <a:prstGeom prst="rect">
            <a:avLst/>
          </a:prstGeom>
          <a:noFill/>
        </p:spPr>
        <p:txBody>
          <a:bodyPr wrap="square" rtlCol="0">
            <a:spAutoFit/>
          </a:bodyPr>
          <a:lstStyle/>
          <a:p>
            <a:r>
              <a:rPr lang="en-US" sz="1400" b="1" dirty="0">
                <a:solidFill>
                  <a:schemeClr val="tx1">
                    <a:lumMod val="65000"/>
                    <a:lumOff val="35000"/>
                  </a:schemeClr>
                </a:solidFill>
                <a:latin typeface="Helvetica" charset="0"/>
                <a:ea typeface="Helvetica" charset="0"/>
                <a:cs typeface="Helvetica" charset="0"/>
              </a:rPr>
              <a:t>dispel4py</a:t>
            </a:r>
          </a:p>
          <a:p>
            <a:r>
              <a:rPr lang="en-US" sz="1400" dirty="0">
                <a:solidFill>
                  <a:schemeClr val="tx1">
                    <a:lumMod val="50000"/>
                    <a:lumOff val="50000"/>
                  </a:schemeClr>
                </a:solidFill>
                <a:latin typeface="Helvetica" charset="0"/>
                <a:ea typeface="Helvetica" charset="0"/>
                <a:cs typeface="Helvetica" charset="0"/>
              </a:rPr>
              <a:t>http://dispel4py.org</a:t>
            </a:r>
          </a:p>
        </p:txBody>
      </p:sp>
      <p:sp>
        <p:nvSpPr>
          <p:cNvPr id="18" name="TextBox 17"/>
          <p:cNvSpPr txBox="1"/>
          <p:nvPr/>
        </p:nvSpPr>
        <p:spPr>
          <a:xfrm>
            <a:off x="1300031" y="4875677"/>
            <a:ext cx="4044764" cy="523220"/>
          </a:xfrm>
          <a:prstGeom prst="rect">
            <a:avLst/>
          </a:prstGeom>
          <a:noFill/>
        </p:spPr>
        <p:txBody>
          <a:bodyPr wrap="square" rtlCol="0">
            <a:spAutoFit/>
          </a:bodyPr>
          <a:lstStyle/>
          <a:p>
            <a:r>
              <a:rPr lang="en-US" sz="1400" b="1" dirty="0" err="1">
                <a:solidFill>
                  <a:schemeClr val="tx1">
                    <a:lumMod val="65000"/>
                    <a:lumOff val="35000"/>
                  </a:schemeClr>
                </a:solidFill>
                <a:latin typeface="Helvetica" charset="0"/>
                <a:ea typeface="Helvetica" charset="0"/>
                <a:cs typeface="Helvetica" charset="0"/>
              </a:rPr>
              <a:t>Nextflow</a:t>
            </a:r>
            <a:endParaRPr lang="en-US" sz="1400" b="1" dirty="0">
              <a:solidFill>
                <a:schemeClr val="tx1">
                  <a:lumMod val="65000"/>
                  <a:lumOff val="35000"/>
                </a:schemeClr>
              </a:solidFill>
              <a:latin typeface="Helvetica" charset="0"/>
              <a:ea typeface="Helvetica" charset="0"/>
              <a:cs typeface="Helvetica" charset="0"/>
            </a:endParaRPr>
          </a:p>
          <a:p>
            <a:r>
              <a:rPr lang="en-US" sz="1400" dirty="0">
                <a:solidFill>
                  <a:schemeClr val="tx1">
                    <a:lumMod val="50000"/>
                    <a:lumOff val="50000"/>
                  </a:schemeClr>
                </a:solidFill>
                <a:latin typeface="Helvetica" charset="0"/>
                <a:ea typeface="Helvetica" charset="0"/>
                <a:cs typeface="Helvetica" charset="0"/>
              </a:rPr>
              <a:t>https://</a:t>
            </a:r>
            <a:r>
              <a:rPr lang="en-US" sz="1400" dirty="0" err="1">
                <a:solidFill>
                  <a:schemeClr val="tx1">
                    <a:lumMod val="50000"/>
                    <a:lumOff val="50000"/>
                  </a:schemeClr>
                </a:solidFill>
                <a:latin typeface="Helvetica" charset="0"/>
                <a:ea typeface="Helvetica" charset="0"/>
                <a:cs typeface="Helvetica" charset="0"/>
              </a:rPr>
              <a:t>www.nextflow.io</a:t>
            </a:r>
            <a:endParaRPr lang="en-US" sz="1400" dirty="0">
              <a:solidFill>
                <a:schemeClr val="tx1">
                  <a:lumMod val="50000"/>
                  <a:lumOff val="50000"/>
                </a:schemeClr>
              </a:solidFill>
              <a:latin typeface="Helvetica" charset="0"/>
              <a:ea typeface="Helvetica" charset="0"/>
              <a:cs typeface="Helvetica" charset="0"/>
            </a:endParaRPr>
          </a:p>
        </p:txBody>
      </p:sp>
      <p:sp>
        <p:nvSpPr>
          <p:cNvPr id="19" name="TextBox 18"/>
          <p:cNvSpPr txBox="1"/>
          <p:nvPr/>
        </p:nvSpPr>
        <p:spPr>
          <a:xfrm>
            <a:off x="7309036" y="1384120"/>
            <a:ext cx="4044764" cy="523220"/>
          </a:xfrm>
          <a:prstGeom prst="rect">
            <a:avLst/>
          </a:prstGeom>
          <a:noFill/>
        </p:spPr>
        <p:txBody>
          <a:bodyPr wrap="square" rtlCol="0">
            <a:spAutoFit/>
          </a:bodyPr>
          <a:lstStyle/>
          <a:p>
            <a:r>
              <a:rPr lang="en-US" sz="1400" b="1" dirty="0">
                <a:solidFill>
                  <a:schemeClr val="tx1">
                    <a:lumMod val="65000"/>
                    <a:lumOff val="35000"/>
                  </a:schemeClr>
                </a:solidFill>
                <a:latin typeface="Helvetica" charset="0"/>
                <a:ea typeface="Helvetica" charset="0"/>
                <a:cs typeface="Helvetica" charset="0"/>
              </a:rPr>
              <a:t>KNIME</a:t>
            </a:r>
          </a:p>
          <a:p>
            <a:r>
              <a:rPr lang="en-US" sz="1400" dirty="0">
                <a:solidFill>
                  <a:schemeClr val="tx1">
                    <a:lumMod val="50000"/>
                    <a:lumOff val="50000"/>
                  </a:schemeClr>
                </a:solidFill>
                <a:latin typeface="Helvetica" charset="0"/>
                <a:ea typeface="Helvetica" charset="0"/>
                <a:cs typeface="Helvetica" charset="0"/>
              </a:rPr>
              <a:t>https://</a:t>
            </a:r>
            <a:r>
              <a:rPr lang="en-US" sz="1400" dirty="0" err="1">
                <a:solidFill>
                  <a:schemeClr val="tx1">
                    <a:lumMod val="50000"/>
                    <a:lumOff val="50000"/>
                  </a:schemeClr>
                </a:solidFill>
                <a:latin typeface="Helvetica" charset="0"/>
                <a:ea typeface="Helvetica" charset="0"/>
                <a:cs typeface="Helvetica" charset="0"/>
              </a:rPr>
              <a:t>www.knime.org</a:t>
            </a:r>
            <a:endParaRPr lang="en-US" sz="1400" dirty="0">
              <a:solidFill>
                <a:schemeClr val="tx1">
                  <a:lumMod val="50000"/>
                  <a:lumOff val="50000"/>
                </a:schemeClr>
              </a:solidFill>
              <a:latin typeface="Helvetica" charset="0"/>
              <a:ea typeface="Helvetica" charset="0"/>
              <a:cs typeface="Helvetica" charset="0"/>
            </a:endParaRPr>
          </a:p>
        </p:txBody>
      </p:sp>
      <p:sp>
        <p:nvSpPr>
          <p:cNvPr id="20" name="TextBox 19"/>
          <p:cNvSpPr txBox="1"/>
          <p:nvPr/>
        </p:nvSpPr>
        <p:spPr>
          <a:xfrm>
            <a:off x="7309036" y="4142323"/>
            <a:ext cx="4044764" cy="523220"/>
          </a:xfrm>
          <a:prstGeom prst="rect">
            <a:avLst/>
          </a:prstGeom>
          <a:noFill/>
        </p:spPr>
        <p:txBody>
          <a:bodyPr wrap="square" rtlCol="0">
            <a:spAutoFit/>
          </a:bodyPr>
          <a:lstStyle/>
          <a:p>
            <a:r>
              <a:rPr lang="en-US" sz="1400" b="1" dirty="0">
                <a:solidFill>
                  <a:schemeClr val="tx1">
                    <a:lumMod val="65000"/>
                    <a:lumOff val="35000"/>
                  </a:schemeClr>
                </a:solidFill>
                <a:latin typeface="Helvetica" charset="0"/>
                <a:ea typeface="Helvetica" charset="0"/>
                <a:cs typeface="Helvetica" charset="0"/>
              </a:rPr>
              <a:t>Swift</a:t>
            </a:r>
          </a:p>
          <a:p>
            <a:r>
              <a:rPr lang="en-US" sz="1400" dirty="0">
                <a:solidFill>
                  <a:schemeClr val="tx1">
                    <a:lumMod val="50000"/>
                    <a:lumOff val="50000"/>
                  </a:schemeClr>
                </a:solidFill>
                <a:latin typeface="Helvetica" charset="0"/>
                <a:ea typeface="Helvetica" charset="0"/>
                <a:cs typeface="Helvetica" charset="0"/>
              </a:rPr>
              <a:t>http://swift-</a:t>
            </a:r>
            <a:r>
              <a:rPr lang="en-US" sz="1400" dirty="0" err="1">
                <a:solidFill>
                  <a:schemeClr val="tx1">
                    <a:lumMod val="50000"/>
                    <a:lumOff val="50000"/>
                  </a:schemeClr>
                </a:solidFill>
                <a:latin typeface="Helvetica" charset="0"/>
                <a:ea typeface="Helvetica" charset="0"/>
                <a:cs typeface="Helvetica" charset="0"/>
              </a:rPr>
              <a:t>lang.org</a:t>
            </a:r>
            <a:endParaRPr lang="en-US" sz="1400" dirty="0">
              <a:solidFill>
                <a:schemeClr val="tx1">
                  <a:lumMod val="50000"/>
                  <a:lumOff val="50000"/>
                </a:schemeClr>
              </a:solidFill>
              <a:latin typeface="Helvetica" charset="0"/>
              <a:ea typeface="Helvetica" charset="0"/>
              <a:cs typeface="Helvetica" charset="0"/>
            </a:endParaRPr>
          </a:p>
        </p:txBody>
      </p:sp>
      <p:sp>
        <p:nvSpPr>
          <p:cNvPr id="22" name="TextBox 21"/>
          <p:cNvSpPr txBox="1"/>
          <p:nvPr/>
        </p:nvSpPr>
        <p:spPr>
          <a:xfrm>
            <a:off x="7309036" y="2303521"/>
            <a:ext cx="4044764" cy="523220"/>
          </a:xfrm>
          <a:prstGeom prst="rect">
            <a:avLst/>
          </a:prstGeom>
          <a:noFill/>
        </p:spPr>
        <p:txBody>
          <a:bodyPr wrap="square" rtlCol="0">
            <a:spAutoFit/>
          </a:bodyPr>
          <a:lstStyle/>
          <a:p>
            <a:r>
              <a:rPr lang="en-US" sz="1400" b="1" dirty="0" err="1">
                <a:solidFill>
                  <a:schemeClr val="tx1">
                    <a:lumMod val="65000"/>
                    <a:lumOff val="35000"/>
                  </a:schemeClr>
                </a:solidFill>
                <a:latin typeface="Helvetica" charset="0"/>
                <a:ea typeface="Helvetica" charset="0"/>
                <a:cs typeface="Helvetica" charset="0"/>
              </a:rPr>
              <a:t>VisTrails</a:t>
            </a:r>
            <a:endParaRPr lang="en-US" sz="1400" b="1" dirty="0">
              <a:solidFill>
                <a:schemeClr val="tx1">
                  <a:lumMod val="65000"/>
                  <a:lumOff val="35000"/>
                </a:schemeClr>
              </a:solidFill>
              <a:latin typeface="Helvetica" charset="0"/>
              <a:ea typeface="Helvetica" charset="0"/>
              <a:cs typeface="Helvetica" charset="0"/>
            </a:endParaRPr>
          </a:p>
          <a:p>
            <a:r>
              <a:rPr lang="en-US" sz="1400" dirty="0">
                <a:solidFill>
                  <a:schemeClr val="tx1">
                    <a:lumMod val="50000"/>
                    <a:lumOff val="50000"/>
                  </a:schemeClr>
                </a:solidFill>
                <a:latin typeface="Helvetica" charset="0"/>
                <a:ea typeface="Helvetica" charset="0"/>
                <a:cs typeface="Helvetica" charset="0"/>
              </a:rPr>
              <a:t>http://</a:t>
            </a:r>
            <a:r>
              <a:rPr lang="en-US" sz="1400" dirty="0" err="1">
                <a:solidFill>
                  <a:schemeClr val="tx1">
                    <a:lumMod val="50000"/>
                    <a:lumOff val="50000"/>
                  </a:schemeClr>
                </a:solidFill>
                <a:latin typeface="Helvetica" charset="0"/>
                <a:ea typeface="Helvetica" charset="0"/>
                <a:cs typeface="Helvetica" charset="0"/>
              </a:rPr>
              <a:t>vistrails.org</a:t>
            </a:r>
            <a:endParaRPr lang="en-US" sz="1400" dirty="0">
              <a:solidFill>
                <a:schemeClr val="tx1">
                  <a:lumMod val="50000"/>
                  <a:lumOff val="50000"/>
                </a:schemeClr>
              </a:solidFill>
              <a:latin typeface="Helvetica" charset="0"/>
              <a:ea typeface="Helvetica" charset="0"/>
              <a:cs typeface="Helvetica" charset="0"/>
            </a:endParaRPr>
          </a:p>
        </p:txBody>
      </p:sp>
      <p:sp>
        <p:nvSpPr>
          <p:cNvPr id="25" name="TextBox 24"/>
          <p:cNvSpPr txBox="1"/>
          <p:nvPr/>
        </p:nvSpPr>
        <p:spPr>
          <a:xfrm>
            <a:off x="7309036" y="3222922"/>
            <a:ext cx="4044764" cy="523220"/>
          </a:xfrm>
          <a:prstGeom prst="rect">
            <a:avLst/>
          </a:prstGeom>
          <a:noFill/>
        </p:spPr>
        <p:txBody>
          <a:bodyPr wrap="square" rtlCol="0">
            <a:spAutoFit/>
          </a:bodyPr>
          <a:lstStyle/>
          <a:p>
            <a:r>
              <a:rPr lang="en-US" sz="1400" b="1" dirty="0" err="1">
                <a:solidFill>
                  <a:schemeClr val="tx1">
                    <a:lumMod val="65000"/>
                    <a:lumOff val="35000"/>
                  </a:schemeClr>
                </a:solidFill>
                <a:latin typeface="Helvetica" charset="0"/>
                <a:ea typeface="Helvetica" charset="0"/>
                <a:cs typeface="Helvetica" charset="0"/>
              </a:rPr>
              <a:t>FireWorks</a:t>
            </a:r>
            <a:endParaRPr lang="en-US" sz="1400" b="1" dirty="0">
              <a:solidFill>
                <a:schemeClr val="tx1">
                  <a:lumMod val="65000"/>
                  <a:lumOff val="35000"/>
                </a:schemeClr>
              </a:solidFill>
              <a:latin typeface="Helvetica" charset="0"/>
              <a:ea typeface="Helvetica" charset="0"/>
              <a:cs typeface="Helvetica" charset="0"/>
            </a:endParaRPr>
          </a:p>
          <a:p>
            <a:r>
              <a:rPr lang="en-US" sz="1400" dirty="0">
                <a:solidFill>
                  <a:schemeClr val="tx1">
                    <a:lumMod val="50000"/>
                    <a:lumOff val="50000"/>
                  </a:schemeClr>
                </a:solidFill>
                <a:latin typeface="Helvetica" charset="0"/>
                <a:ea typeface="Helvetica" charset="0"/>
                <a:cs typeface="Helvetica" charset="0"/>
              </a:rPr>
              <a:t>https://</a:t>
            </a:r>
            <a:r>
              <a:rPr lang="en-US" sz="1400" dirty="0" err="1">
                <a:solidFill>
                  <a:schemeClr val="tx1">
                    <a:lumMod val="50000"/>
                    <a:lumOff val="50000"/>
                  </a:schemeClr>
                </a:solidFill>
                <a:latin typeface="Helvetica" charset="0"/>
                <a:ea typeface="Helvetica" charset="0"/>
                <a:cs typeface="Helvetica" charset="0"/>
              </a:rPr>
              <a:t>pythonhosted.org</a:t>
            </a:r>
            <a:r>
              <a:rPr lang="en-US" sz="1400" dirty="0">
                <a:solidFill>
                  <a:schemeClr val="tx1">
                    <a:lumMod val="50000"/>
                    <a:lumOff val="50000"/>
                  </a:schemeClr>
                </a:solidFill>
                <a:latin typeface="Helvetica" charset="0"/>
                <a:ea typeface="Helvetica" charset="0"/>
                <a:cs typeface="Helvetica" charset="0"/>
              </a:rPr>
              <a:t>/</a:t>
            </a:r>
            <a:r>
              <a:rPr lang="en-US" sz="1400" dirty="0" err="1">
                <a:solidFill>
                  <a:schemeClr val="tx1">
                    <a:lumMod val="50000"/>
                    <a:lumOff val="50000"/>
                  </a:schemeClr>
                </a:solidFill>
                <a:latin typeface="Helvetica" charset="0"/>
                <a:ea typeface="Helvetica" charset="0"/>
                <a:cs typeface="Helvetica" charset="0"/>
              </a:rPr>
              <a:t>FireWorks</a:t>
            </a:r>
            <a:endParaRPr lang="en-US" sz="1400" dirty="0">
              <a:solidFill>
                <a:schemeClr val="tx1">
                  <a:lumMod val="50000"/>
                  <a:lumOff val="50000"/>
                </a:schemeClr>
              </a:solidFill>
              <a:latin typeface="Helvetica" charset="0"/>
              <a:ea typeface="Helvetica" charset="0"/>
              <a:cs typeface="Helvetica" charset="0"/>
            </a:endParaRPr>
          </a:p>
        </p:txBody>
      </p:sp>
      <p:sp>
        <p:nvSpPr>
          <p:cNvPr id="26" name="TextBox 25"/>
          <p:cNvSpPr txBox="1"/>
          <p:nvPr/>
        </p:nvSpPr>
        <p:spPr>
          <a:xfrm>
            <a:off x="7309036" y="5061725"/>
            <a:ext cx="4044764" cy="523220"/>
          </a:xfrm>
          <a:prstGeom prst="rect">
            <a:avLst/>
          </a:prstGeom>
          <a:noFill/>
        </p:spPr>
        <p:txBody>
          <a:bodyPr wrap="square" rtlCol="0">
            <a:spAutoFit/>
          </a:bodyPr>
          <a:lstStyle/>
          <a:p>
            <a:r>
              <a:rPr lang="en-US" sz="1400" b="1" dirty="0">
                <a:solidFill>
                  <a:schemeClr val="tx1">
                    <a:lumMod val="65000"/>
                    <a:lumOff val="35000"/>
                  </a:schemeClr>
                </a:solidFill>
                <a:latin typeface="Helvetica" charset="0"/>
                <a:ea typeface="Helvetica" charset="0"/>
                <a:cs typeface="Helvetica" charset="0"/>
              </a:rPr>
              <a:t>Pegasus</a:t>
            </a:r>
          </a:p>
          <a:p>
            <a:r>
              <a:rPr lang="en-US" sz="1400" dirty="0">
                <a:solidFill>
                  <a:schemeClr val="tx1">
                    <a:lumMod val="50000"/>
                    <a:lumOff val="50000"/>
                  </a:schemeClr>
                </a:solidFill>
                <a:latin typeface="Helvetica" charset="0"/>
                <a:ea typeface="Helvetica" charset="0"/>
                <a:cs typeface="Helvetica" charset="0"/>
              </a:rPr>
              <a:t>http://</a:t>
            </a:r>
            <a:r>
              <a:rPr lang="en-US" sz="1400" dirty="0" err="1">
                <a:solidFill>
                  <a:schemeClr val="tx1">
                    <a:lumMod val="50000"/>
                    <a:lumOff val="50000"/>
                  </a:schemeClr>
                </a:solidFill>
                <a:latin typeface="Helvetica" charset="0"/>
                <a:ea typeface="Helvetica" charset="0"/>
                <a:cs typeface="Helvetica" charset="0"/>
              </a:rPr>
              <a:t>pegasus.isi.edu</a:t>
            </a:r>
            <a:endParaRPr lang="en-US" sz="1400" dirty="0">
              <a:solidFill>
                <a:schemeClr val="tx1">
                  <a:lumMod val="50000"/>
                  <a:lumOff val="50000"/>
                </a:schemeClr>
              </a:solidFill>
              <a:latin typeface="Helvetica" charset="0"/>
              <a:ea typeface="Helvetica" charset="0"/>
              <a:cs typeface="Helvetica" charset="0"/>
            </a:endParaRPr>
          </a:p>
        </p:txBody>
      </p:sp>
      <p:pic>
        <p:nvPicPr>
          <p:cNvPr id="30" name="Picture 29" descr="pegasus_white_logo.png"/>
          <p:cNvPicPr>
            <a:picLocks noChangeAspect="1"/>
          </p:cNvPicPr>
          <p:nvPr/>
        </p:nvPicPr>
        <p:blipFill>
          <a:blip r:embed="rId3">
            <a:duotone>
              <a:prstClr val="black"/>
              <a:schemeClr val="tx1">
                <a:tint val="45000"/>
                <a:satMod val="400000"/>
              </a:schemeClr>
            </a:duotone>
            <a:extLst>
              <a:ext uri="{BEBA8EAE-BF5A-486C-A8C5-ECC9F3942E4B}">
                <a14:imgProps xmlns:a14="http://schemas.microsoft.com/office/drawing/2010/main">
                  <a14:imgLayer r:embed="rId4">
                    <a14:imgEffect>
                      <a14:colorTemperature colorTemp="8800"/>
                    </a14:imgEffect>
                    <a14:imgEffect>
                      <a14:brightnessContrast bright="-40000"/>
                    </a14:imgEffect>
                  </a14:imgLayer>
                </a14:imgProps>
              </a:ext>
              <a:ext uri="{28A0092B-C50C-407E-A947-70E740481C1C}">
                <a14:useLocalDpi xmlns:a14="http://schemas.microsoft.com/office/drawing/2010/main"/>
              </a:ext>
            </a:extLst>
          </a:blip>
          <a:srcRect/>
          <a:stretch>
            <a:fillRect/>
          </a:stretch>
        </p:blipFill>
        <p:spPr bwMode="auto">
          <a:xfrm>
            <a:off x="6749800" y="5100077"/>
            <a:ext cx="570906" cy="4465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0" name="Picture 2" descr="mage result for taverna workflo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254" y="1408037"/>
            <a:ext cx="618414" cy="570016"/>
          </a:xfrm>
          <a:prstGeom prst="rect">
            <a:avLst/>
          </a:prstGeom>
          <a:noFill/>
          <a:extLst>
            <a:ext uri="{909E8E84-426E-40dd-AFC4-6F175D3DCCD1}">
              <a14:hiddenFill xmlns="" xmlns:a14="http://schemas.microsoft.com/office/drawing/2010/main">
                <a:solidFill>
                  <a:srgbClr val="FFFFFF"/>
                </a:solidFill>
              </a14:hiddenFill>
            </a:ext>
          </a:extLst>
        </p:spPr>
      </p:pic>
      <p:pic>
        <p:nvPicPr>
          <p:cNvPr id="2052" name="Picture 4" descr="mage result for kepler workflow"/>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889" y="2268935"/>
            <a:ext cx="617517" cy="617517"/>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3951" y="3101967"/>
            <a:ext cx="743392" cy="556826"/>
          </a:xfrm>
          <a:prstGeom prst="rect">
            <a:avLst/>
          </a:prstGeom>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3951" y="4034247"/>
            <a:ext cx="786503" cy="465976"/>
          </a:xfrm>
          <a:prstGeom prst="rect">
            <a:avLst/>
          </a:prstGeom>
        </p:spPr>
      </p:pic>
      <p:pic>
        <p:nvPicPr>
          <p:cNvPr id="2062" name="Picture 14" descr="mage result for nextflow workflow"/>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9384" y="4916383"/>
            <a:ext cx="415636" cy="415636"/>
          </a:xfrm>
          <a:prstGeom prst="rect">
            <a:avLst/>
          </a:prstGeom>
          <a:noFill/>
          <a:extLst>
            <a:ext uri="{909E8E84-426E-40dd-AFC4-6F175D3DCCD1}">
              <a14:hiddenFill xmlns="" xmlns:a14="http://schemas.microsoft.com/office/drawing/2010/main">
                <a:solidFill>
                  <a:srgbClr val="FFFFFF"/>
                </a:solidFill>
              </a14:hiddenFill>
            </a:ext>
          </a:extLst>
        </p:spPr>
      </p:pic>
      <p:pic>
        <p:nvPicPr>
          <p:cNvPr id="2064" name="Picture 16" descr="mage result for knime log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65705" y="1393124"/>
            <a:ext cx="490725" cy="490725"/>
          </a:xfrm>
          <a:prstGeom prst="rect">
            <a:avLst/>
          </a:prstGeom>
          <a:noFill/>
          <a:extLst>
            <a:ext uri="{909E8E84-426E-40dd-AFC4-6F175D3DCCD1}">
              <a14:hiddenFill xmlns="" xmlns:a14="http://schemas.microsoft.com/office/drawing/2010/main">
                <a:solidFill>
                  <a:srgbClr val="FFFFFF"/>
                </a:solidFill>
              </a14:hiddenFill>
            </a:ext>
          </a:extLst>
        </p:spPr>
      </p:pic>
      <p:pic>
        <p:nvPicPr>
          <p:cNvPr id="2066" name="Picture 18" descr="mage result for vistrails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49800" y="2318136"/>
            <a:ext cx="498764" cy="498764"/>
          </a:xfrm>
          <a:prstGeom prst="rect">
            <a:avLst/>
          </a:prstGeom>
          <a:noFill/>
          <a:extLst>
            <a:ext uri="{909E8E84-426E-40dd-AFC4-6F175D3DCCD1}">
              <a14:hiddenFill xmlns="" xmlns:a14="http://schemas.microsoft.com/office/drawing/2010/main">
                <a:solidFill>
                  <a:srgbClr val="FFFFFF"/>
                </a:solidFill>
              </a14:hiddenFill>
            </a:ext>
          </a:extLst>
        </p:spPr>
      </p:pic>
      <p:pic>
        <p:nvPicPr>
          <p:cNvPr id="2068" name="Picture 20" descr="mage result for fireworks workflow logo"/>
          <p:cNvPicPr>
            <a:picLocks noChangeAspect="1" noChangeArrowheads="1"/>
          </p:cNvPicPr>
          <p:nvPr/>
        </p:nvPicPr>
        <p:blipFill rotWithShape="1">
          <a:blip r:embed="rId12">
            <a:extLst>
              <a:ext uri="{28A0092B-C50C-407E-A947-70E740481C1C}">
                <a14:useLocalDpi xmlns:a14="http://schemas.microsoft.com/office/drawing/2010/main" val="0"/>
              </a:ext>
            </a:extLst>
          </a:blip>
          <a:srcRect l="73340" b="13982"/>
          <a:stretch/>
        </p:blipFill>
        <p:spPr bwMode="auto">
          <a:xfrm>
            <a:off x="6785168" y="3208957"/>
            <a:ext cx="499575" cy="551150"/>
          </a:xfrm>
          <a:prstGeom prst="rect">
            <a:avLst/>
          </a:prstGeom>
          <a:noFill/>
          <a:extLst>
            <a:ext uri="{909E8E84-426E-40dd-AFC4-6F175D3DCCD1}">
              <a14:hiddenFill xmlns="" xmlns:a14="http://schemas.microsoft.com/office/drawing/2010/main">
                <a:solidFill>
                  <a:srgbClr val="FFFFFF"/>
                </a:solidFill>
              </a14:hiddenFill>
            </a:ext>
          </a:extLst>
        </p:spPr>
      </p:pic>
      <p:pic>
        <p:nvPicPr>
          <p:cNvPr id="2070" name="Picture 22" descr="ttp://swift-lang.org/images/logo_swift.png"/>
          <p:cNvPicPr>
            <a:picLocks noChangeAspect="1" noChangeArrowheads="1"/>
          </p:cNvPicPr>
          <p:nvPr/>
        </p:nvPicPr>
        <p:blipFill>
          <a:blip r:embed="rId13">
            <a:duotone>
              <a:prstClr val="black"/>
              <a:schemeClr val="tx2">
                <a:tint val="45000"/>
                <a:satMod val="400000"/>
              </a:schemeClr>
            </a:duotone>
            <a:extLst>
              <a:ext uri="{BEBA8EAE-BF5A-486C-A8C5-ECC9F3942E4B}">
                <a14:imgProps xmlns:a14="http://schemas.microsoft.com/office/drawing/2010/main">
                  <a14:imgLayer r:embed="rId1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6519395" y="4199004"/>
            <a:ext cx="983343" cy="391329"/>
          </a:xfrm>
          <a:prstGeom prst="rect">
            <a:avLst/>
          </a:prstGeom>
          <a:noFill/>
          <a:extLst>
            <a:ext uri="{909E8E84-426E-40dd-AFC4-6F175D3DCCD1}">
              <a14:hiddenFill xmlns="" xmlns:a14="http://schemas.microsoft.com/office/drawing/2010/main">
                <a:solidFill>
                  <a:srgbClr val="FFFFFF"/>
                </a:solidFill>
              </a14:hiddenFill>
            </a:ext>
          </a:extLst>
        </p:spPr>
      </p:pic>
      <p:pic>
        <p:nvPicPr>
          <p:cNvPr id="27" name="Picture 2" descr="Image result for epcc">
            <a:extLst>
              <a:ext uri="{FF2B5EF4-FFF2-40B4-BE49-F238E27FC236}">
                <a16:creationId xmlns:a16="http://schemas.microsoft.com/office/drawing/2014/main" id="{064497F2-62BF-1F40-80DD-669A3BC5347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7562E9DC-C316-FE42-BA1A-7A8E99B99D2A}"/>
              </a:ext>
            </a:extLst>
          </p:cNvPr>
          <p:cNvSpPr/>
          <p:nvPr/>
        </p:nvSpPr>
        <p:spPr>
          <a:xfrm>
            <a:off x="1492168" y="988731"/>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 descr="Image result for CWL workflow">
            <a:extLst>
              <a:ext uri="{FF2B5EF4-FFF2-40B4-BE49-F238E27FC236}">
                <a16:creationId xmlns:a16="http://schemas.microsoft.com/office/drawing/2014/main" id="{3AD141C6-955C-734F-8B12-A00483FB919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94733" y="5734318"/>
            <a:ext cx="1821119" cy="1046871"/>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E3FA0A2-3CD7-BF46-B084-89286AC704BB}"/>
              </a:ext>
            </a:extLst>
          </p:cNvPr>
          <p:cNvSpPr txBox="1"/>
          <p:nvPr/>
        </p:nvSpPr>
        <p:spPr>
          <a:xfrm>
            <a:off x="4073618" y="5996144"/>
            <a:ext cx="4044764" cy="523220"/>
          </a:xfrm>
          <a:prstGeom prst="rect">
            <a:avLst/>
          </a:prstGeom>
          <a:noFill/>
        </p:spPr>
        <p:txBody>
          <a:bodyPr wrap="square" rtlCol="0">
            <a:spAutoFit/>
          </a:bodyPr>
          <a:lstStyle/>
          <a:p>
            <a:r>
              <a:rPr lang="en-US" sz="1400" b="1" dirty="0">
                <a:solidFill>
                  <a:schemeClr val="tx1">
                    <a:lumMod val="65000"/>
                    <a:lumOff val="35000"/>
                  </a:schemeClr>
                </a:solidFill>
                <a:latin typeface="Helvetica" charset="0"/>
                <a:ea typeface="Helvetica" charset="0"/>
                <a:cs typeface="Helvetica" charset="0"/>
              </a:rPr>
              <a:t>Common Workflow Language</a:t>
            </a:r>
          </a:p>
          <a:p>
            <a:r>
              <a:rPr lang="en-US" sz="1400" dirty="0">
                <a:solidFill>
                  <a:schemeClr val="tx1">
                    <a:lumMod val="50000"/>
                    <a:lumOff val="50000"/>
                  </a:schemeClr>
                </a:solidFill>
                <a:latin typeface="Helvetica" charset="0"/>
                <a:ea typeface="Helvetica" charset="0"/>
                <a:cs typeface="Helvetica" charset="0"/>
              </a:rPr>
              <a:t>https://</a:t>
            </a:r>
            <a:r>
              <a:rPr lang="en-US" sz="1400" dirty="0" err="1">
                <a:solidFill>
                  <a:schemeClr val="tx1">
                    <a:lumMod val="50000"/>
                    <a:lumOff val="50000"/>
                  </a:schemeClr>
                </a:solidFill>
                <a:latin typeface="Helvetica" charset="0"/>
                <a:ea typeface="Helvetica" charset="0"/>
                <a:cs typeface="Helvetica" charset="0"/>
              </a:rPr>
              <a:t>www.commonwl.org</a:t>
            </a:r>
            <a:endParaRPr lang="en-US" sz="1400" dirty="0">
              <a:solidFill>
                <a:schemeClr val="tx1">
                  <a:lumMod val="50000"/>
                  <a:lumOff val="50000"/>
                </a:schemeClr>
              </a:solidFill>
              <a:latin typeface="Helvetica" charset="0"/>
              <a:ea typeface="Helvetica" charset="0"/>
              <a:cs typeface="Helvetica" charset="0"/>
            </a:endParaRPr>
          </a:p>
        </p:txBody>
      </p:sp>
    </p:spTree>
    <p:extLst>
      <p:ext uri="{BB962C8B-B14F-4D97-AF65-F5344CB8AC3E}">
        <p14:creationId xmlns:p14="http://schemas.microsoft.com/office/powerpoint/2010/main" val="356789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57391" y="3556197"/>
            <a:ext cx="3381676" cy="338554"/>
          </a:xfrm>
          <a:prstGeom prst="rect">
            <a:avLst/>
          </a:prstGeom>
          <a:noFill/>
        </p:spPr>
        <p:txBody>
          <a:bodyPr wrap="none" rtlCol="0">
            <a:spAutoFit/>
          </a:bodyPr>
          <a:lstStyle/>
          <a:p>
            <a:pPr lvl="0"/>
            <a:r>
              <a:rPr lang="en-US" sz="1600" dirty="0">
                <a:solidFill>
                  <a:srgbClr val="637E93"/>
                </a:solidFill>
                <a:latin typeface="Ayuthaya" charset="-34"/>
                <a:ea typeface="Ayuthaya" charset="-34"/>
                <a:cs typeface="Ayuthaya" charset="-34"/>
              </a:rPr>
              <a:t>Combining the strengths of </a:t>
            </a:r>
          </a:p>
        </p:txBody>
      </p:sp>
      <p:pic>
        <p:nvPicPr>
          <p:cNvPr id="19" name="Picture 2" descr="http://www.marketingfortravelexperts.com/wp-content/uploads/2014/05/black-right-arrow.png"/>
          <p:cNvPicPr>
            <a:picLocks noChangeAspect="1" noChangeArrowheads="1"/>
          </p:cNvPicPr>
          <p:nvPr/>
        </p:nvPicPr>
        <p:blipFill>
          <a:blip r:embed="rId3">
            <a:alphaModFix amt="70000"/>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8287567" flipH="1" flipV="1">
            <a:off x="4137560" y="3293067"/>
            <a:ext cx="535512" cy="237270"/>
          </a:xfrm>
          <a:prstGeom prst="rect">
            <a:avLst/>
          </a:prstGeom>
          <a:noFill/>
          <a:extLst>
            <a:ext uri="{909E8E84-426E-40dd-AFC4-6F175D3DCCD1}">
              <a14:hiddenFill xmlns="" xmlns:a14="http://schemas.microsoft.com/office/drawing/2010/main">
                <a:solidFill>
                  <a:srgbClr val="FFFFFF"/>
                </a:solidFill>
              </a14:hiddenFill>
            </a:ext>
          </a:extLst>
        </p:spPr>
      </p:pic>
      <p:pic>
        <p:nvPicPr>
          <p:cNvPr id="20" name="Picture 2" descr="http://www.marketingfortravelexperts.com/wp-content/uploads/2014/05/black-right-arrow.png"/>
          <p:cNvPicPr>
            <a:picLocks noChangeAspect="1" noChangeArrowheads="1"/>
          </p:cNvPicPr>
          <p:nvPr/>
        </p:nvPicPr>
        <p:blipFill>
          <a:blip r:embed="rId3">
            <a:alphaModFix amt="70000"/>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2560826" flipH="1">
            <a:off x="4192397" y="3939968"/>
            <a:ext cx="568378" cy="204414"/>
          </a:xfrm>
          <a:prstGeom prst="rect">
            <a:avLst/>
          </a:prstGeom>
          <a:noFill/>
          <a:extLst>
            <a:ext uri="{909E8E84-426E-40dd-AFC4-6F175D3DCCD1}">
              <a14:hiddenFill xmlns="" xmlns:a14="http://schemas.microsoft.com/office/drawing/2010/main">
                <a:solidFill>
                  <a:srgbClr val="FFFFFF"/>
                </a:solidFill>
              </a14:hiddenFill>
            </a:ext>
          </a:extLst>
        </p:spPr>
      </p:pic>
      <p:sp>
        <p:nvSpPr>
          <p:cNvPr id="21" name="TextBox 20"/>
          <p:cNvSpPr txBox="1"/>
          <p:nvPr/>
        </p:nvSpPr>
        <p:spPr>
          <a:xfrm>
            <a:off x="754920" y="1949188"/>
            <a:ext cx="9738785" cy="615553"/>
          </a:xfrm>
          <a:prstGeom prst="rect">
            <a:avLst/>
          </a:prstGeom>
          <a:noFill/>
        </p:spPr>
        <p:txBody>
          <a:bodyPr wrap="square" rtlCol="0">
            <a:spAutoFit/>
          </a:bodyPr>
          <a:lstStyle/>
          <a:p>
            <a:r>
              <a:rPr lang="en-US" sz="1600" dirty="0">
                <a:solidFill>
                  <a:srgbClr val="637E93"/>
                </a:solidFill>
                <a:latin typeface="Ayuthaya" charset="-34"/>
                <a:ea typeface="Ayuthaya" charset="-34"/>
                <a:cs typeface="Ayuthaya" charset="-34"/>
              </a:rPr>
              <a:t>Simplifies the development applications running across multiple heterogeneous</a:t>
            </a:r>
          </a:p>
          <a:p>
            <a:r>
              <a:rPr lang="en-US" dirty="0">
                <a:solidFill>
                  <a:srgbClr val="637E93"/>
                </a:solidFill>
                <a:latin typeface="Ayuthaya" charset="-34"/>
                <a:ea typeface="Ayuthaya" charset="-34"/>
                <a:cs typeface="Ayuthaya" charset="-34"/>
              </a:rPr>
              <a:t> </a:t>
            </a:r>
          </a:p>
        </p:txBody>
      </p:sp>
      <p:sp>
        <p:nvSpPr>
          <p:cNvPr id="23" name="TextBox 22"/>
          <p:cNvSpPr txBox="1"/>
          <p:nvPr/>
        </p:nvSpPr>
        <p:spPr>
          <a:xfrm>
            <a:off x="4774396" y="2940644"/>
            <a:ext cx="2030023" cy="615553"/>
          </a:xfrm>
          <a:prstGeom prst="rect">
            <a:avLst/>
          </a:prstGeom>
          <a:noFill/>
        </p:spPr>
        <p:txBody>
          <a:bodyPr wrap="none" rtlCol="0">
            <a:spAutoFit/>
          </a:bodyPr>
          <a:lstStyle/>
          <a:p>
            <a:pPr lvl="0"/>
            <a:r>
              <a:rPr lang="en-US" sz="1600" dirty="0">
                <a:solidFill>
                  <a:srgbClr val="637E93"/>
                </a:solidFill>
                <a:latin typeface="Ayuthaya" charset="-34"/>
                <a:ea typeface="Ayuthaya" charset="-34"/>
                <a:cs typeface="Ayuthaya" charset="-34"/>
              </a:rPr>
              <a:t>Traditional WMS</a:t>
            </a:r>
          </a:p>
          <a:p>
            <a:pPr lvl="0"/>
            <a:r>
              <a:rPr lang="en-US" b="1" u="sng" dirty="0">
                <a:solidFill>
                  <a:srgbClr val="1F4E79"/>
                </a:solidFill>
                <a:latin typeface="Ayuthaya" charset="-34"/>
                <a:ea typeface="Ayuthaya" charset="-34"/>
                <a:cs typeface="Ayuthaya" charset="-34"/>
              </a:rPr>
              <a:t>Pegasus</a:t>
            </a:r>
          </a:p>
        </p:txBody>
      </p:sp>
      <p:sp>
        <p:nvSpPr>
          <p:cNvPr id="25" name="TextBox 24"/>
          <p:cNvSpPr txBox="1"/>
          <p:nvPr/>
        </p:nvSpPr>
        <p:spPr>
          <a:xfrm>
            <a:off x="4774396" y="3894751"/>
            <a:ext cx="6130674" cy="615553"/>
          </a:xfrm>
          <a:prstGeom prst="rect">
            <a:avLst/>
          </a:prstGeom>
          <a:noFill/>
        </p:spPr>
        <p:txBody>
          <a:bodyPr wrap="square" rtlCol="0">
            <a:spAutoFit/>
          </a:bodyPr>
          <a:lstStyle/>
          <a:p>
            <a:pPr lvl="0"/>
            <a:r>
              <a:rPr lang="en-US" sz="1600" dirty="0">
                <a:solidFill>
                  <a:srgbClr val="637E93"/>
                </a:solidFill>
                <a:latin typeface="Ayuthaya" charset="-34"/>
                <a:ea typeface="Ayuthaya" charset="-34"/>
                <a:cs typeface="Ayuthaya" charset="-34"/>
              </a:rPr>
              <a:t>New stream-based data-flow systems </a:t>
            </a:r>
          </a:p>
          <a:p>
            <a:pPr lvl="0"/>
            <a:r>
              <a:rPr lang="en-US" u="sng" dirty="0">
                <a:solidFill>
                  <a:srgbClr val="1F4E79"/>
                </a:solidFill>
                <a:latin typeface="Ayuthaya" charset="-34"/>
                <a:ea typeface="Ayuthaya" charset="-34"/>
                <a:cs typeface="Ayuthaya" charset="-34"/>
              </a:rPr>
              <a:t>dispel4py</a:t>
            </a:r>
          </a:p>
        </p:txBody>
      </p:sp>
      <p:sp>
        <p:nvSpPr>
          <p:cNvPr id="28" name="TextBox 27"/>
          <p:cNvSpPr txBox="1"/>
          <p:nvPr/>
        </p:nvSpPr>
        <p:spPr>
          <a:xfrm>
            <a:off x="859801" y="2976760"/>
            <a:ext cx="955872" cy="335757"/>
          </a:xfrm>
          <a:prstGeom prst="rect">
            <a:avLst/>
          </a:prstGeom>
          <a:noFill/>
        </p:spPr>
        <p:txBody>
          <a:bodyPr wrap="none" rtlCol="0">
            <a:spAutoFit/>
          </a:bodyPr>
          <a:lstStyle/>
          <a:p>
            <a:r>
              <a:rPr lang="en-US" b="1" i="1" dirty="0">
                <a:solidFill>
                  <a:schemeClr val="accent1">
                    <a:lumMod val="75000"/>
                  </a:schemeClr>
                </a:solidFill>
                <a:latin typeface="Ayuthaya" charset="-34"/>
                <a:ea typeface="Ayuthaya" charset="-34"/>
                <a:cs typeface="Ayuthaya" charset="-34"/>
              </a:rPr>
              <a:t>How ?</a:t>
            </a:r>
          </a:p>
        </p:txBody>
      </p:sp>
      <p:sp>
        <p:nvSpPr>
          <p:cNvPr id="29" name="TextBox 28"/>
          <p:cNvSpPr txBox="1"/>
          <p:nvPr/>
        </p:nvSpPr>
        <p:spPr>
          <a:xfrm>
            <a:off x="125163" y="231978"/>
            <a:ext cx="5140930" cy="477054"/>
          </a:xfrm>
          <a:prstGeom prst="rect">
            <a:avLst/>
          </a:prstGeom>
          <a:noFill/>
        </p:spPr>
        <p:txBody>
          <a:bodyPr wrap="square" rtlCol="0">
            <a:spAutoFit/>
          </a:bodyPr>
          <a:lstStyle/>
          <a:p>
            <a:r>
              <a:rPr lang="en-US" sz="2500" dirty="0">
                <a:solidFill>
                  <a:schemeClr val="bg2">
                    <a:lumMod val="50000"/>
                  </a:schemeClr>
                </a:solidFill>
                <a:latin typeface="Ayuthaya" charset="-34"/>
                <a:ea typeface="Ayuthaya" charset="-34"/>
                <a:cs typeface="Ayuthaya" charset="-34"/>
              </a:rPr>
              <a:t>Asterism Framework</a:t>
            </a:r>
          </a:p>
        </p:txBody>
      </p:sp>
      <p:sp>
        <p:nvSpPr>
          <p:cNvPr id="35" name="TextBox 34"/>
          <p:cNvSpPr txBox="1"/>
          <p:nvPr/>
        </p:nvSpPr>
        <p:spPr>
          <a:xfrm>
            <a:off x="746301" y="1236295"/>
            <a:ext cx="6704335" cy="584776"/>
          </a:xfrm>
          <a:prstGeom prst="rect">
            <a:avLst/>
          </a:prstGeom>
          <a:noFill/>
        </p:spPr>
        <p:txBody>
          <a:bodyPr wrap="none" rtlCol="0">
            <a:spAutoFit/>
          </a:bodyPr>
          <a:lstStyle/>
          <a:p>
            <a:r>
              <a:rPr lang="en-US" sz="1600" dirty="0">
                <a:solidFill>
                  <a:srgbClr val="637E93"/>
                </a:solidFill>
                <a:latin typeface="Ayuthaya" charset="-34"/>
                <a:ea typeface="Ayuthaya" charset="-34"/>
                <a:cs typeface="Ayuthaya" charset="-34"/>
              </a:rPr>
              <a:t>Easy to understood, </a:t>
            </a:r>
            <a:r>
              <a:rPr lang="en-US" sz="1600" dirty="0">
                <a:solidFill>
                  <a:srgbClr val="637E93"/>
                </a:solidFill>
                <a:latin typeface="Ayuthaya" charset="-34"/>
                <a:ea typeface="Ayuthaya" charset="-34"/>
                <a:cs typeface="Ayuthaya" charset="-34"/>
                <a:sym typeface="Wingdings"/>
              </a:rPr>
              <a:t>platform-independent, open-source</a:t>
            </a:r>
            <a:endParaRPr lang="en-US" sz="1600" dirty="0">
              <a:solidFill>
                <a:srgbClr val="637E93"/>
              </a:solidFill>
              <a:latin typeface="Ayuthaya" charset="-34"/>
              <a:ea typeface="Ayuthaya" charset="-34"/>
              <a:cs typeface="Ayuthaya" charset="-34"/>
            </a:endParaRPr>
          </a:p>
          <a:p>
            <a:pPr lvl="0"/>
            <a:r>
              <a:rPr lang="en-US" sz="1600" dirty="0">
                <a:solidFill>
                  <a:srgbClr val="637E93"/>
                </a:solidFill>
                <a:latin typeface="Ayuthaya" charset="-34"/>
                <a:ea typeface="Ayuthaya" charset="-34"/>
                <a:cs typeface="Ayuthaya" charset="-34"/>
              </a:rPr>
              <a:t> </a:t>
            </a:r>
          </a:p>
        </p:txBody>
      </p:sp>
      <p:sp>
        <p:nvSpPr>
          <p:cNvPr id="12" name="TextBox 11"/>
          <p:cNvSpPr txBox="1"/>
          <p:nvPr/>
        </p:nvSpPr>
        <p:spPr>
          <a:xfrm>
            <a:off x="8302237" y="2906831"/>
            <a:ext cx="3161630" cy="830997"/>
          </a:xfrm>
          <a:prstGeom prst="rect">
            <a:avLst/>
          </a:prstGeom>
          <a:noFill/>
        </p:spPr>
        <p:txBody>
          <a:bodyPr wrap="none" rtlCol="0">
            <a:spAutoFit/>
          </a:bodyPr>
          <a:lstStyle/>
          <a:p>
            <a:r>
              <a:rPr lang="en-US" sz="1600" i="1" dirty="0">
                <a:solidFill>
                  <a:srgbClr val="7F7F7F"/>
                </a:solidFill>
              </a:rPr>
              <a:t>Ewa Deelman, ISI-USC,US</a:t>
            </a:r>
          </a:p>
          <a:p>
            <a:r>
              <a:rPr lang="en-US" sz="1600" i="1" dirty="0">
                <a:solidFill>
                  <a:srgbClr val="7F7F7F"/>
                </a:solidFill>
              </a:rPr>
              <a:t>Rafael Ferreira da Silva, ISI-USC, US</a:t>
            </a:r>
          </a:p>
          <a:p>
            <a:pPr lvl="0"/>
            <a:r>
              <a:rPr lang="en-US" sz="1600" i="1" dirty="0">
                <a:solidFill>
                  <a:srgbClr val="7F7F7F"/>
                </a:solidFill>
                <a:latin typeface="Ayuthaya" charset="-34"/>
                <a:ea typeface="Ayuthaya" charset="-34"/>
                <a:cs typeface="Ayuthaya" charset="-34"/>
              </a:rPr>
              <a:t> </a:t>
            </a:r>
          </a:p>
        </p:txBody>
      </p:sp>
      <p:sp>
        <p:nvSpPr>
          <p:cNvPr id="13" name="TextBox 12"/>
          <p:cNvSpPr txBox="1"/>
          <p:nvPr/>
        </p:nvSpPr>
        <p:spPr>
          <a:xfrm>
            <a:off x="8302237" y="4270547"/>
            <a:ext cx="3507979" cy="1077218"/>
          </a:xfrm>
          <a:prstGeom prst="rect">
            <a:avLst/>
          </a:prstGeom>
          <a:noFill/>
        </p:spPr>
        <p:txBody>
          <a:bodyPr wrap="none" rtlCol="0">
            <a:spAutoFit/>
          </a:bodyPr>
          <a:lstStyle/>
          <a:p>
            <a:r>
              <a:rPr lang="en-US" sz="1600" i="1" dirty="0">
                <a:solidFill>
                  <a:srgbClr val="7F7F7F"/>
                </a:solidFill>
              </a:rPr>
              <a:t>Rosa Filgueira, EPCC-</a:t>
            </a:r>
            <a:r>
              <a:rPr lang="en-US" sz="1600" i="1" dirty="0" err="1">
                <a:solidFill>
                  <a:srgbClr val="7F7F7F"/>
                </a:solidFill>
              </a:rPr>
              <a:t>UoE</a:t>
            </a:r>
            <a:r>
              <a:rPr lang="en-US" sz="1600" i="1" dirty="0">
                <a:solidFill>
                  <a:srgbClr val="7F7F7F"/>
                </a:solidFill>
              </a:rPr>
              <a:t>, UK</a:t>
            </a:r>
          </a:p>
          <a:p>
            <a:r>
              <a:rPr lang="en-US" sz="1600" i="1" dirty="0" err="1">
                <a:solidFill>
                  <a:srgbClr val="7F7F7F"/>
                </a:solidFill>
              </a:rPr>
              <a:t>Amrey</a:t>
            </a:r>
            <a:r>
              <a:rPr lang="en-US" sz="1600" i="1" dirty="0">
                <a:solidFill>
                  <a:srgbClr val="7F7F7F"/>
                </a:solidFill>
              </a:rPr>
              <a:t> Krause, EPCC-</a:t>
            </a:r>
            <a:r>
              <a:rPr lang="en-US" sz="1600" i="1" dirty="0" err="1">
                <a:solidFill>
                  <a:srgbClr val="7F7F7F"/>
                </a:solidFill>
              </a:rPr>
              <a:t>UoE</a:t>
            </a:r>
            <a:r>
              <a:rPr lang="en-US" sz="1600" i="1" dirty="0">
                <a:solidFill>
                  <a:srgbClr val="7F7F7F"/>
                </a:solidFill>
              </a:rPr>
              <a:t>, UK </a:t>
            </a:r>
          </a:p>
          <a:p>
            <a:r>
              <a:rPr lang="en-US" sz="1600" i="1" dirty="0">
                <a:solidFill>
                  <a:srgbClr val="7F7F7F"/>
                </a:solidFill>
              </a:rPr>
              <a:t>Malcolm Atkinson, Informatics-</a:t>
            </a:r>
            <a:r>
              <a:rPr lang="en-US" sz="1600" i="1" dirty="0" err="1">
                <a:solidFill>
                  <a:srgbClr val="7F7F7F"/>
                </a:solidFill>
              </a:rPr>
              <a:t>UoE</a:t>
            </a:r>
            <a:r>
              <a:rPr lang="en-US" sz="1600" i="1" dirty="0">
                <a:solidFill>
                  <a:srgbClr val="7F7F7F"/>
                </a:solidFill>
              </a:rPr>
              <a:t>, UK</a:t>
            </a:r>
          </a:p>
          <a:p>
            <a:pPr lvl="0"/>
            <a:r>
              <a:rPr lang="en-US" sz="1600" i="1" dirty="0">
                <a:solidFill>
                  <a:srgbClr val="7F7F7F"/>
                </a:solidFill>
                <a:latin typeface="Ayuthaya" charset="-34"/>
                <a:ea typeface="Ayuthaya" charset="-34"/>
                <a:cs typeface="Ayuthaya" charset="-34"/>
              </a:rPr>
              <a:t> </a:t>
            </a:r>
          </a:p>
        </p:txBody>
      </p:sp>
      <p:pic>
        <p:nvPicPr>
          <p:cNvPr id="14" name="Picture 2" descr="Image result for epcc">
            <a:extLst>
              <a:ext uri="{FF2B5EF4-FFF2-40B4-BE49-F238E27FC236}">
                <a16:creationId xmlns:a16="http://schemas.microsoft.com/office/drawing/2014/main" id="{C27EB1A7-DB46-FC4A-BFB7-0BACF3A5C1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9306B532-B557-2C4D-82E2-4A6EB7332CA6}"/>
              </a:ext>
            </a:extLst>
          </p:cNvPr>
          <p:cNvSpPr/>
          <p:nvPr/>
        </p:nvSpPr>
        <p:spPr>
          <a:xfrm>
            <a:off x="262801" y="760332"/>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6409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p:cNvSpPr txBox="1"/>
          <p:nvPr/>
        </p:nvSpPr>
        <p:spPr>
          <a:xfrm>
            <a:off x="125163" y="231978"/>
            <a:ext cx="5140930" cy="477054"/>
          </a:xfrm>
          <a:prstGeom prst="rect">
            <a:avLst/>
          </a:prstGeom>
          <a:noFill/>
        </p:spPr>
        <p:txBody>
          <a:bodyPr wrap="square" rtlCol="0">
            <a:spAutoFit/>
          </a:bodyPr>
          <a:lstStyle/>
          <a:p>
            <a:r>
              <a:rPr lang="en-US" sz="2500" dirty="0">
                <a:solidFill>
                  <a:schemeClr val="bg2">
                    <a:lumMod val="50000"/>
                  </a:schemeClr>
                </a:solidFill>
                <a:latin typeface="Ayuthaya" charset="-34"/>
                <a:ea typeface="Ayuthaya" charset="-34"/>
                <a:cs typeface="Ayuthaya" charset="-34"/>
              </a:rPr>
              <a:t>dispel4py </a:t>
            </a:r>
          </a:p>
        </p:txBody>
      </p:sp>
      <p:pic>
        <p:nvPicPr>
          <p:cNvPr id="65" name="Picture 6" descr="http://www.clker.com/cliparts/l/W/C/G/x/1/blue-gear-wheel-hi.png"/>
          <p:cNvPicPr>
            <a:picLocks noChangeAspect="1" noChangeArrowheads="1"/>
          </p:cNvPicPr>
          <p:nvPr/>
        </p:nvPicPr>
        <p:blipFill>
          <a:blip r:embed="rId3">
            <a:alphaModFix/>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357803">
            <a:off x="5026080" y="2345609"/>
            <a:ext cx="1671247" cy="1640607"/>
          </a:xfrm>
          <a:prstGeom prst="rect">
            <a:avLst/>
          </a:prstGeom>
          <a:noFill/>
          <a:extLst>
            <a:ext uri="{909E8E84-426E-40dd-AFC4-6F175D3DCCD1}">
              <a14:hiddenFill xmlns="" xmlns:a14="http://schemas.microsoft.com/office/drawing/2010/main">
                <a:solidFill>
                  <a:srgbClr val="FFFFFF"/>
                </a:solidFill>
              </a14:hiddenFill>
            </a:ext>
          </a:extLst>
        </p:spPr>
      </p:pic>
      <p:sp>
        <p:nvSpPr>
          <p:cNvPr id="66" name="Oval 65"/>
          <p:cNvSpPr/>
          <p:nvPr/>
        </p:nvSpPr>
        <p:spPr>
          <a:xfrm rot="1357803">
            <a:off x="5670276" y="2964471"/>
            <a:ext cx="417422" cy="417338"/>
          </a:xfrm>
          <a:prstGeom prst="ellipse">
            <a:avLst/>
          </a:prstGeom>
          <a:solidFill>
            <a:srgbClr val="D9AB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4797500" y="2108937"/>
            <a:ext cx="2128406" cy="2128406"/>
          </a:xfrm>
          <a:prstGeom prst="ellipse">
            <a:avLst/>
          </a:prstGeom>
          <a:noFill/>
          <a:ln w="34925">
            <a:solidFill>
              <a:schemeClr val="accent2">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3828962" y="1395397"/>
            <a:ext cx="304803" cy="304803"/>
            <a:chOff x="3524160" y="2185417"/>
            <a:chExt cx="304803" cy="304803"/>
          </a:xfrm>
        </p:grpSpPr>
        <p:sp>
          <p:nvSpPr>
            <p:cNvPr id="71" name="Oval 70"/>
            <p:cNvSpPr/>
            <p:nvPr/>
          </p:nvSpPr>
          <p:spPr>
            <a:xfrm>
              <a:off x="3524160" y="2185417"/>
              <a:ext cx="304803" cy="304803"/>
            </a:xfrm>
            <a:prstGeom prst="ellipse">
              <a:avLst/>
            </a:prstGeom>
            <a:noFill/>
            <a:ln w="34925">
              <a:solidFill>
                <a:schemeClr val="accent2">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3577680" y="2238936"/>
              <a:ext cx="197763" cy="197763"/>
            </a:xfrm>
            <a:prstGeom prst="ellipse">
              <a:avLst/>
            </a:prstGeom>
            <a:solidFill>
              <a:schemeClr val="accent4">
                <a:lumMod val="60000"/>
                <a:lumOff val="40000"/>
                <a:alpha val="55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3" name="Straight Connector 72"/>
          <p:cNvCxnSpPr>
            <a:stCxn id="71" idx="5"/>
            <a:endCxn id="69" idx="1"/>
          </p:cNvCxnSpPr>
          <p:nvPr/>
        </p:nvCxnSpPr>
        <p:spPr>
          <a:xfrm>
            <a:off x="4089128" y="1655563"/>
            <a:ext cx="1020070" cy="765072"/>
          </a:xfrm>
          <a:prstGeom prst="line">
            <a:avLst/>
          </a:prstGeom>
          <a:ln w="34925">
            <a:solidFill>
              <a:schemeClr val="accent2">
                <a:lumMod val="75000"/>
                <a:alpha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1455756" y="1314664"/>
            <a:ext cx="2256807" cy="369332"/>
          </a:xfrm>
          <a:prstGeom prst="rect">
            <a:avLst/>
          </a:prstGeom>
          <a:noFill/>
        </p:spPr>
        <p:txBody>
          <a:bodyPr wrap="square" rtlCol="0">
            <a:spAutoFit/>
          </a:bodyPr>
          <a:lstStyle/>
          <a:p>
            <a:pPr algn="r"/>
            <a:r>
              <a:rPr lang="en-US" i="1" dirty="0">
                <a:solidFill>
                  <a:schemeClr val="tx2">
                    <a:lumMod val="75000"/>
                  </a:schemeClr>
                </a:solidFill>
              </a:rPr>
              <a:t>Automation</a:t>
            </a:r>
          </a:p>
        </p:txBody>
      </p:sp>
      <p:sp>
        <p:nvSpPr>
          <p:cNvPr id="77" name="TextBox 76"/>
          <p:cNvSpPr txBox="1"/>
          <p:nvPr/>
        </p:nvSpPr>
        <p:spPr>
          <a:xfrm>
            <a:off x="0" y="1658042"/>
            <a:ext cx="3712563" cy="784830"/>
          </a:xfrm>
          <a:prstGeom prst="rect">
            <a:avLst/>
          </a:prstGeom>
          <a:noFill/>
        </p:spPr>
        <p:txBody>
          <a:bodyPr wrap="square" rtlCol="0">
            <a:spAutoFit/>
          </a:bodyPr>
          <a:lstStyle/>
          <a:p>
            <a:pPr algn="r"/>
            <a:r>
              <a:rPr lang="en-US" sz="1500" dirty="0">
                <a:solidFill>
                  <a:schemeClr val="accent4">
                    <a:lumMod val="75000"/>
                  </a:schemeClr>
                </a:solidFill>
              </a:rPr>
              <a:t>Automates pipeline executions</a:t>
            </a:r>
          </a:p>
          <a:p>
            <a:pPr algn="r"/>
            <a:r>
              <a:rPr lang="en-US" sz="1500" b="1" dirty="0">
                <a:solidFill>
                  <a:schemeClr val="accent4">
                    <a:lumMod val="75000"/>
                  </a:schemeClr>
                </a:solidFill>
              </a:rPr>
              <a:t>Concurrent, distributed computations</a:t>
            </a:r>
          </a:p>
          <a:p>
            <a:pPr algn="r"/>
            <a:r>
              <a:rPr lang="en-US" sz="1500" b="1" dirty="0">
                <a:solidFill>
                  <a:schemeClr val="accent4">
                    <a:lumMod val="75000"/>
                  </a:schemeClr>
                </a:solidFill>
              </a:rPr>
              <a:t>Stream-based model</a:t>
            </a:r>
          </a:p>
        </p:txBody>
      </p:sp>
      <p:grpSp>
        <p:nvGrpSpPr>
          <p:cNvPr id="79" name="Group 78"/>
          <p:cNvGrpSpPr/>
          <p:nvPr/>
        </p:nvGrpSpPr>
        <p:grpSpPr>
          <a:xfrm>
            <a:off x="7370362" y="1616200"/>
            <a:ext cx="304803" cy="304803"/>
            <a:chOff x="3524160" y="2185417"/>
            <a:chExt cx="304803" cy="304803"/>
          </a:xfrm>
        </p:grpSpPr>
        <p:sp>
          <p:nvSpPr>
            <p:cNvPr id="80" name="Oval 79"/>
            <p:cNvSpPr/>
            <p:nvPr/>
          </p:nvSpPr>
          <p:spPr>
            <a:xfrm>
              <a:off x="3524160" y="2185417"/>
              <a:ext cx="304803" cy="304803"/>
            </a:xfrm>
            <a:prstGeom prst="ellipse">
              <a:avLst/>
            </a:prstGeom>
            <a:noFill/>
            <a:ln w="34925">
              <a:solidFill>
                <a:schemeClr val="accent2">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3577680" y="2238936"/>
              <a:ext cx="197763" cy="197763"/>
            </a:xfrm>
            <a:prstGeom prst="ellipse">
              <a:avLst/>
            </a:prstGeom>
            <a:solidFill>
              <a:schemeClr val="accent4">
                <a:lumMod val="60000"/>
                <a:lumOff val="40000"/>
                <a:alpha val="55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5" name="Straight Connector 84"/>
          <p:cNvCxnSpPr>
            <a:stCxn id="80" idx="3"/>
            <a:endCxn id="69" idx="7"/>
          </p:cNvCxnSpPr>
          <p:nvPr/>
        </p:nvCxnSpPr>
        <p:spPr>
          <a:xfrm flipH="1">
            <a:off x="6614208" y="1876366"/>
            <a:ext cx="800791" cy="544269"/>
          </a:xfrm>
          <a:prstGeom prst="line">
            <a:avLst/>
          </a:prstGeom>
          <a:ln w="34925">
            <a:solidFill>
              <a:schemeClr val="accent2">
                <a:lumMod val="75000"/>
                <a:alpha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7703285" y="1286231"/>
            <a:ext cx="2891141" cy="369332"/>
          </a:xfrm>
          <a:prstGeom prst="rect">
            <a:avLst/>
          </a:prstGeom>
          <a:noFill/>
        </p:spPr>
        <p:txBody>
          <a:bodyPr wrap="square" rtlCol="0">
            <a:spAutoFit/>
          </a:bodyPr>
          <a:lstStyle/>
          <a:p>
            <a:r>
              <a:rPr lang="en-US" i="1" dirty="0">
                <a:solidFill>
                  <a:schemeClr val="tx2">
                    <a:lumMod val="75000"/>
                  </a:schemeClr>
                </a:solidFill>
              </a:rPr>
              <a:t>Workflow Composition</a:t>
            </a:r>
          </a:p>
        </p:txBody>
      </p:sp>
      <p:sp>
        <p:nvSpPr>
          <p:cNvPr id="91" name="TextBox 90"/>
          <p:cNvSpPr txBox="1"/>
          <p:nvPr/>
        </p:nvSpPr>
        <p:spPr>
          <a:xfrm>
            <a:off x="7703285" y="1743882"/>
            <a:ext cx="4130205" cy="784830"/>
          </a:xfrm>
          <a:prstGeom prst="rect">
            <a:avLst/>
          </a:prstGeom>
          <a:noFill/>
        </p:spPr>
        <p:txBody>
          <a:bodyPr wrap="square" rtlCol="0">
            <a:spAutoFit/>
          </a:bodyPr>
          <a:lstStyle/>
          <a:p>
            <a:r>
              <a:rPr lang="en-US" sz="1500" dirty="0">
                <a:solidFill>
                  <a:schemeClr val="accent4">
                    <a:lumMod val="75000"/>
                  </a:schemeClr>
                </a:solidFill>
              </a:rPr>
              <a:t>Python  Library</a:t>
            </a:r>
          </a:p>
          <a:p>
            <a:r>
              <a:rPr lang="en-US" sz="1500" dirty="0">
                <a:solidFill>
                  <a:schemeClr val="accent4">
                    <a:lumMod val="75000"/>
                  </a:schemeClr>
                </a:solidFill>
              </a:rPr>
              <a:t>Groupings </a:t>
            </a:r>
          </a:p>
          <a:p>
            <a:r>
              <a:rPr lang="en-US" sz="1500" dirty="0" err="1">
                <a:solidFill>
                  <a:schemeClr val="accent4">
                    <a:lumMod val="75000"/>
                  </a:schemeClr>
                </a:solidFill>
              </a:rPr>
              <a:t>Jupyter</a:t>
            </a:r>
            <a:endParaRPr lang="en-US" sz="1500" dirty="0">
              <a:solidFill>
                <a:schemeClr val="accent4">
                  <a:lumMod val="75000"/>
                </a:schemeClr>
              </a:solidFill>
            </a:endParaRPr>
          </a:p>
        </p:txBody>
      </p:sp>
      <p:grpSp>
        <p:nvGrpSpPr>
          <p:cNvPr id="92" name="Group 91"/>
          <p:cNvGrpSpPr/>
          <p:nvPr/>
        </p:nvGrpSpPr>
        <p:grpSpPr>
          <a:xfrm>
            <a:off x="7782061" y="4412816"/>
            <a:ext cx="304803" cy="304803"/>
            <a:chOff x="3524160" y="2185417"/>
            <a:chExt cx="304803" cy="304803"/>
          </a:xfrm>
        </p:grpSpPr>
        <p:sp>
          <p:nvSpPr>
            <p:cNvPr id="93" name="Oval 92"/>
            <p:cNvSpPr/>
            <p:nvPr/>
          </p:nvSpPr>
          <p:spPr>
            <a:xfrm>
              <a:off x="3524160" y="2185417"/>
              <a:ext cx="304803" cy="304803"/>
            </a:xfrm>
            <a:prstGeom prst="ellipse">
              <a:avLst/>
            </a:prstGeom>
            <a:noFill/>
            <a:ln w="34925">
              <a:solidFill>
                <a:schemeClr val="accent2">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3577680" y="2238936"/>
              <a:ext cx="197763" cy="197763"/>
            </a:xfrm>
            <a:prstGeom prst="ellipse">
              <a:avLst/>
            </a:prstGeom>
            <a:solidFill>
              <a:schemeClr val="accent4">
                <a:lumMod val="60000"/>
                <a:lumOff val="40000"/>
                <a:alpha val="55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5" name="Straight Connector 94"/>
          <p:cNvCxnSpPr>
            <a:stCxn id="93" idx="1"/>
            <a:endCxn id="69" idx="5"/>
          </p:cNvCxnSpPr>
          <p:nvPr/>
        </p:nvCxnSpPr>
        <p:spPr>
          <a:xfrm flipH="1" flipV="1">
            <a:off x="6614208" y="3925645"/>
            <a:ext cx="1212490" cy="531808"/>
          </a:xfrm>
          <a:prstGeom prst="line">
            <a:avLst/>
          </a:prstGeom>
          <a:ln w="34925">
            <a:solidFill>
              <a:schemeClr val="accent2">
                <a:lumMod val="75000"/>
                <a:alpha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8126313" y="4396279"/>
            <a:ext cx="2256807" cy="369332"/>
          </a:xfrm>
          <a:prstGeom prst="rect">
            <a:avLst/>
          </a:prstGeom>
          <a:noFill/>
        </p:spPr>
        <p:txBody>
          <a:bodyPr wrap="square" rtlCol="0">
            <a:spAutoFit/>
          </a:bodyPr>
          <a:lstStyle/>
          <a:p>
            <a:r>
              <a:rPr lang="en-US" i="1" dirty="0" err="1">
                <a:solidFill>
                  <a:schemeClr val="tx2">
                    <a:lumMod val="75000"/>
                  </a:schemeClr>
                </a:solidFill>
              </a:rPr>
              <a:t>Optimisation</a:t>
            </a:r>
            <a:endParaRPr lang="en-US" i="1" dirty="0">
              <a:solidFill>
                <a:schemeClr val="tx2">
                  <a:lumMod val="75000"/>
                </a:schemeClr>
              </a:solidFill>
            </a:endParaRPr>
          </a:p>
        </p:txBody>
      </p:sp>
      <p:sp>
        <p:nvSpPr>
          <p:cNvPr id="98" name="TextBox 97"/>
          <p:cNvSpPr txBox="1"/>
          <p:nvPr/>
        </p:nvSpPr>
        <p:spPr>
          <a:xfrm>
            <a:off x="8126313" y="4733346"/>
            <a:ext cx="3846332" cy="553998"/>
          </a:xfrm>
          <a:prstGeom prst="rect">
            <a:avLst/>
          </a:prstGeom>
          <a:noFill/>
        </p:spPr>
        <p:txBody>
          <a:bodyPr wrap="square" rtlCol="0">
            <a:spAutoFit/>
          </a:bodyPr>
          <a:lstStyle/>
          <a:p>
            <a:r>
              <a:rPr lang="en-US" sz="1500" b="1" dirty="0">
                <a:solidFill>
                  <a:schemeClr val="accent4">
                    <a:lumMod val="75000"/>
                  </a:schemeClr>
                </a:solidFill>
              </a:rPr>
              <a:t>Multiple streams </a:t>
            </a:r>
          </a:p>
          <a:p>
            <a:r>
              <a:rPr lang="en-US" sz="1500" dirty="0">
                <a:solidFill>
                  <a:schemeClr val="accent4">
                    <a:lumMod val="75000"/>
                  </a:schemeClr>
                </a:solidFill>
              </a:rPr>
              <a:t>Avoids I/O operations</a:t>
            </a:r>
          </a:p>
        </p:txBody>
      </p:sp>
      <p:grpSp>
        <p:nvGrpSpPr>
          <p:cNvPr id="99" name="Group 98"/>
          <p:cNvGrpSpPr/>
          <p:nvPr/>
        </p:nvGrpSpPr>
        <p:grpSpPr>
          <a:xfrm>
            <a:off x="3584343" y="3913236"/>
            <a:ext cx="304803" cy="304803"/>
            <a:chOff x="3524160" y="2185417"/>
            <a:chExt cx="304803" cy="304803"/>
          </a:xfrm>
        </p:grpSpPr>
        <p:sp>
          <p:nvSpPr>
            <p:cNvPr id="100" name="Oval 99"/>
            <p:cNvSpPr/>
            <p:nvPr/>
          </p:nvSpPr>
          <p:spPr>
            <a:xfrm>
              <a:off x="3524160" y="2185417"/>
              <a:ext cx="304803" cy="304803"/>
            </a:xfrm>
            <a:prstGeom prst="ellipse">
              <a:avLst/>
            </a:prstGeom>
            <a:noFill/>
            <a:ln w="34925">
              <a:solidFill>
                <a:schemeClr val="accent2">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3577680" y="2238936"/>
              <a:ext cx="197763" cy="197763"/>
            </a:xfrm>
            <a:prstGeom prst="ellipse">
              <a:avLst/>
            </a:prstGeom>
            <a:solidFill>
              <a:schemeClr val="accent4">
                <a:lumMod val="60000"/>
                <a:lumOff val="40000"/>
                <a:alpha val="55000"/>
              </a:schemeClr>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2" name="Straight Connector 101"/>
          <p:cNvCxnSpPr>
            <a:stCxn id="100" idx="7"/>
            <a:endCxn id="69" idx="2"/>
          </p:cNvCxnSpPr>
          <p:nvPr/>
        </p:nvCxnSpPr>
        <p:spPr>
          <a:xfrm flipV="1">
            <a:off x="3844509" y="3173140"/>
            <a:ext cx="952991" cy="784733"/>
          </a:xfrm>
          <a:prstGeom prst="line">
            <a:avLst/>
          </a:prstGeom>
          <a:ln w="34925">
            <a:solidFill>
              <a:schemeClr val="accent2">
                <a:lumMod val="75000"/>
                <a:alpha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1320825" y="3880970"/>
            <a:ext cx="2256807" cy="369332"/>
          </a:xfrm>
          <a:prstGeom prst="rect">
            <a:avLst/>
          </a:prstGeom>
          <a:noFill/>
        </p:spPr>
        <p:txBody>
          <a:bodyPr wrap="square" rtlCol="0">
            <a:spAutoFit/>
          </a:bodyPr>
          <a:lstStyle/>
          <a:p>
            <a:pPr algn="r"/>
            <a:r>
              <a:rPr lang="en-US" i="1" dirty="0">
                <a:solidFill>
                  <a:schemeClr val="tx2">
                    <a:lumMod val="75000"/>
                  </a:schemeClr>
                </a:solidFill>
              </a:rPr>
              <a:t>Mapping</a:t>
            </a:r>
          </a:p>
        </p:txBody>
      </p:sp>
      <p:sp>
        <p:nvSpPr>
          <p:cNvPr id="106" name="TextBox 105"/>
          <p:cNvSpPr txBox="1"/>
          <p:nvPr/>
        </p:nvSpPr>
        <p:spPr>
          <a:xfrm>
            <a:off x="-121887" y="4164518"/>
            <a:ext cx="3694870" cy="1246495"/>
          </a:xfrm>
          <a:prstGeom prst="rect">
            <a:avLst/>
          </a:prstGeom>
          <a:noFill/>
        </p:spPr>
        <p:txBody>
          <a:bodyPr wrap="square" rtlCol="0">
            <a:spAutoFit/>
          </a:bodyPr>
          <a:lstStyle/>
          <a:p>
            <a:pPr algn="r"/>
            <a:r>
              <a:rPr lang="en-US" sz="1500" dirty="0">
                <a:solidFill>
                  <a:schemeClr val="accent4">
                    <a:lumMod val="75000"/>
                  </a:schemeClr>
                </a:solidFill>
              </a:rPr>
              <a:t>Sequential</a:t>
            </a:r>
          </a:p>
          <a:p>
            <a:pPr algn="r"/>
            <a:r>
              <a:rPr lang="en-US" sz="1500" dirty="0">
                <a:solidFill>
                  <a:schemeClr val="accent4">
                    <a:lumMod val="75000"/>
                  </a:schemeClr>
                </a:solidFill>
              </a:rPr>
              <a:t>Multiprocessing </a:t>
            </a:r>
          </a:p>
          <a:p>
            <a:pPr algn="r"/>
            <a:r>
              <a:rPr lang="en-US" sz="1500" dirty="0">
                <a:solidFill>
                  <a:schemeClr val="accent4">
                    <a:lumMod val="75000"/>
                  </a:schemeClr>
                </a:solidFill>
              </a:rPr>
              <a:t>MPI</a:t>
            </a:r>
          </a:p>
          <a:p>
            <a:pPr algn="r"/>
            <a:r>
              <a:rPr lang="en-US" sz="1500" dirty="0">
                <a:solidFill>
                  <a:schemeClr val="accent4">
                    <a:lumMod val="75000"/>
                  </a:schemeClr>
                </a:solidFill>
              </a:rPr>
              <a:t>Apache Storm</a:t>
            </a:r>
          </a:p>
          <a:p>
            <a:pPr algn="r"/>
            <a:r>
              <a:rPr lang="en-US" sz="1500" dirty="0">
                <a:solidFill>
                  <a:schemeClr val="accent4">
                    <a:lumMod val="75000"/>
                  </a:schemeClr>
                </a:solidFill>
              </a:rPr>
              <a:t>Apache Spark (Prototype)</a:t>
            </a:r>
          </a:p>
        </p:txBody>
      </p:sp>
      <p:pic>
        <p:nvPicPr>
          <p:cNvPr id="36" name="Picture 4" descr="https://avatars3.githubusercontent.com/u/11058882?v=3&amp;s=200"/>
          <p:cNvPicPr>
            <a:picLocks noChangeAspect="1" noChangeArrowheads="1"/>
          </p:cNvPicPr>
          <p:nvPr/>
        </p:nvPicPr>
        <p:blipFill>
          <a:blip r:embed="rId4">
            <a:duotone>
              <a:prstClr val="black"/>
              <a:schemeClr val="tx1">
                <a:tint val="45000"/>
                <a:satMod val="400000"/>
              </a:schemeClr>
            </a:duotone>
            <a:alphaModFix/>
            <a:extLst>
              <a:ext uri="{28A0092B-C50C-407E-A947-70E740481C1C}">
                <a14:useLocalDpi xmlns:a14="http://schemas.microsoft.com/office/drawing/2010/main"/>
              </a:ext>
            </a:extLst>
          </a:blip>
          <a:srcRect/>
          <a:stretch>
            <a:fillRect/>
          </a:stretch>
        </p:blipFill>
        <p:spPr bwMode="auto">
          <a:xfrm>
            <a:off x="5301903" y="2521176"/>
            <a:ext cx="1154168" cy="1154168"/>
          </a:xfrm>
          <a:prstGeom prst="rect">
            <a:avLst/>
          </a:prstGeom>
          <a:noFill/>
          <a:extLst>
            <a:ext uri="{909E8E84-426E-40dd-AFC4-6F175D3DCCD1}">
              <a14:hiddenFill xmlns="" xmlns:a14="http://schemas.microsoft.com/office/drawing/2010/main">
                <a:solidFill>
                  <a:srgbClr val="FFFFFF"/>
                </a:solidFill>
              </a14:hiddenFill>
            </a:ext>
          </a:extLst>
        </p:spPr>
      </p:pic>
      <p:pic>
        <p:nvPicPr>
          <p:cNvPr id="38" name="Picture 37"/>
          <p:cNvPicPr>
            <a:picLocks noChangeAspect="1"/>
          </p:cNvPicPr>
          <p:nvPr/>
        </p:nvPicPr>
        <p:blipFill>
          <a:blip r:embed="rId5"/>
          <a:stretch>
            <a:fillRect/>
          </a:stretch>
        </p:blipFill>
        <p:spPr>
          <a:xfrm>
            <a:off x="10067607" y="385323"/>
            <a:ext cx="2098705" cy="1185333"/>
          </a:xfrm>
          <a:prstGeom prst="rect">
            <a:avLst/>
          </a:prstGeom>
        </p:spPr>
      </p:pic>
      <p:sp>
        <p:nvSpPr>
          <p:cNvPr id="39" name="TextBox 38"/>
          <p:cNvSpPr txBox="1"/>
          <p:nvPr/>
        </p:nvSpPr>
        <p:spPr>
          <a:xfrm>
            <a:off x="5201423" y="6513091"/>
            <a:ext cx="3538636" cy="338554"/>
          </a:xfrm>
          <a:prstGeom prst="rect">
            <a:avLst/>
          </a:prstGeom>
          <a:noFill/>
        </p:spPr>
        <p:txBody>
          <a:bodyPr wrap="none" rtlCol="0">
            <a:spAutoFit/>
          </a:bodyPr>
          <a:lstStyle/>
          <a:p>
            <a:r>
              <a:rPr lang="en-US" sz="1600" i="1" dirty="0">
                <a:solidFill>
                  <a:srgbClr val="1F4E79"/>
                </a:solidFill>
              </a:rPr>
              <a:t>https://</a:t>
            </a:r>
            <a:r>
              <a:rPr lang="en-US" sz="1600" i="1" dirty="0" err="1">
                <a:solidFill>
                  <a:srgbClr val="1F4E79"/>
                </a:solidFill>
              </a:rPr>
              <a:t>github.com</a:t>
            </a:r>
            <a:r>
              <a:rPr lang="en-US" sz="1600" i="1" dirty="0">
                <a:solidFill>
                  <a:srgbClr val="1F4E79"/>
                </a:solidFill>
              </a:rPr>
              <a:t>/dispel4py/dispel4py</a:t>
            </a:r>
          </a:p>
        </p:txBody>
      </p:sp>
      <p:pic>
        <p:nvPicPr>
          <p:cNvPr id="40" name="Picture 39"/>
          <p:cNvPicPr>
            <a:picLocks noChangeAspect="1"/>
          </p:cNvPicPr>
          <p:nvPr/>
        </p:nvPicPr>
        <p:blipFill>
          <a:blip r:embed="rId6"/>
          <a:stretch>
            <a:fillRect/>
          </a:stretch>
        </p:blipFill>
        <p:spPr>
          <a:xfrm>
            <a:off x="11076970" y="4993098"/>
            <a:ext cx="881973" cy="881973"/>
          </a:xfrm>
          <a:prstGeom prst="rect">
            <a:avLst/>
          </a:prstGeom>
        </p:spPr>
      </p:pic>
      <p:sp>
        <p:nvSpPr>
          <p:cNvPr id="41" name="TextBox 40"/>
          <p:cNvSpPr txBox="1"/>
          <p:nvPr/>
        </p:nvSpPr>
        <p:spPr>
          <a:xfrm>
            <a:off x="125162" y="231978"/>
            <a:ext cx="9739706" cy="477054"/>
          </a:xfrm>
          <a:prstGeom prst="rect">
            <a:avLst/>
          </a:prstGeom>
          <a:noFill/>
        </p:spPr>
        <p:txBody>
          <a:bodyPr wrap="square" rtlCol="0">
            <a:spAutoFit/>
          </a:bodyPr>
          <a:lstStyle/>
          <a:p>
            <a:r>
              <a:rPr lang="en-US" sz="2500" dirty="0">
                <a:solidFill>
                  <a:schemeClr val="bg2">
                    <a:lumMod val="50000"/>
                  </a:schemeClr>
                </a:solidFill>
                <a:latin typeface="Ayuthaya" charset="-34"/>
                <a:ea typeface="Ayuthaya" charset="-34"/>
                <a:cs typeface="Ayuthaya" charset="-34"/>
              </a:rPr>
              <a:t>dispel4py parallel stream-based dataflow system    </a:t>
            </a:r>
          </a:p>
        </p:txBody>
      </p:sp>
      <p:sp>
        <p:nvSpPr>
          <p:cNvPr id="42" name="TextBox 41"/>
          <p:cNvSpPr txBox="1"/>
          <p:nvPr/>
        </p:nvSpPr>
        <p:spPr>
          <a:xfrm>
            <a:off x="1398806" y="5759495"/>
            <a:ext cx="9718154" cy="400110"/>
          </a:xfrm>
          <a:prstGeom prst="rect">
            <a:avLst/>
          </a:prstGeom>
          <a:noFill/>
        </p:spPr>
        <p:txBody>
          <a:bodyPr wrap="square" rtlCol="0">
            <a:spAutoFit/>
          </a:bodyPr>
          <a:lstStyle/>
          <a:p>
            <a:r>
              <a:rPr lang="en-US" sz="2000" b="1" u="sng" dirty="0">
                <a:solidFill>
                  <a:schemeClr val="tx2">
                    <a:lumMod val="75000"/>
                  </a:schemeClr>
                </a:solidFill>
              </a:rPr>
              <a:t>Key-features</a:t>
            </a:r>
            <a:r>
              <a:rPr lang="en-US" sz="2000" dirty="0">
                <a:solidFill>
                  <a:schemeClr val="tx2">
                    <a:lumMod val="75000"/>
                  </a:schemeClr>
                </a:solidFill>
              </a:rPr>
              <a:t>: Automatic mappings to different engines, concurrent &amp; stream-based</a:t>
            </a:r>
          </a:p>
        </p:txBody>
      </p:sp>
      <p:sp>
        <p:nvSpPr>
          <p:cNvPr id="37" name="TextBox 36"/>
          <p:cNvSpPr txBox="1"/>
          <p:nvPr/>
        </p:nvSpPr>
        <p:spPr>
          <a:xfrm>
            <a:off x="8126314" y="3475312"/>
            <a:ext cx="3846332" cy="646331"/>
          </a:xfrm>
          <a:prstGeom prst="rect">
            <a:avLst/>
          </a:prstGeom>
          <a:noFill/>
        </p:spPr>
        <p:txBody>
          <a:bodyPr wrap="square" rtlCol="0">
            <a:spAutoFit/>
          </a:bodyPr>
          <a:lstStyle/>
          <a:p>
            <a:r>
              <a:rPr lang="en-US" b="1" i="1" u="sng" dirty="0">
                <a:solidFill>
                  <a:schemeClr val="tx2">
                    <a:lumMod val="75000"/>
                  </a:schemeClr>
                </a:solidFill>
              </a:rPr>
              <a:t>High-level stream-based data pipeline</a:t>
            </a:r>
          </a:p>
          <a:p>
            <a:r>
              <a:rPr lang="en-US" b="1" i="1" dirty="0">
                <a:solidFill>
                  <a:schemeClr val="tx2">
                    <a:lumMod val="75000"/>
                  </a:schemeClr>
                </a:solidFill>
              </a:rPr>
              <a:t>~ Apache Beam</a:t>
            </a:r>
          </a:p>
        </p:txBody>
      </p:sp>
      <p:pic>
        <p:nvPicPr>
          <p:cNvPr id="3" name="Picture 2" descr="Screen Shot 2017-04-03 at 13.12.05.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98000" y="1624160"/>
            <a:ext cx="2794000" cy="1548980"/>
          </a:xfrm>
          <a:prstGeom prst="rect">
            <a:avLst/>
          </a:prstGeom>
        </p:spPr>
      </p:pic>
      <p:pic>
        <p:nvPicPr>
          <p:cNvPr id="43" name="Picture 2" descr="Image result for epcc">
            <a:extLst>
              <a:ext uri="{FF2B5EF4-FFF2-40B4-BE49-F238E27FC236}">
                <a16:creationId xmlns:a16="http://schemas.microsoft.com/office/drawing/2014/main" id="{8E13831F-FB6A-4244-B701-7FCB9419ED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50866" y="6005241"/>
            <a:ext cx="1523106" cy="533671"/>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3">
            <a:extLst>
              <a:ext uri="{FF2B5EF4-FFF2-40B4-BE49-F238E27FC236}">
                <a16:creationId xmlns:a16="http://schemas.microsoft.com/office/drawing/2014/main" id="{39D5225E-3CDC-BD48-A0BA-F6DC938B3693}"/>
              </a:ext>
            </a:extLst>
          </p:cNvPr>
          <p:cNvSpPr/>
          <p:nvPr/>
        </p:nvSpPr>
        <p:spPr>
          <a:xfrm>
            <a:off x="262801" y="760332"/>
            <a:ext cx="9620251"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94084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18925</TotalTime>
  <Words>2902</Words>
  <Application>Microsoft Macintosh PowerPoint</Application>
  <PresentationFormat>Widescreen</PresentationFormat>
  <Paragraphs>653</Paragraphs>
  <Slides>41</Slides>
  <Notes>28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41</vt:i4>
      </vt:variant>
    </vt:vector>
  </HeadingPairs>
  <TitlesOfParts>
    <vt:vector size="54" baseType="lpstr">
      <vt:lpstr>Arial</vt:lpstr>
      <vt:lpstr>Arial Rounded MT Bold</vt:lpstr>
      <vt:lpstr>Avenir Book</vt:lpstr>
      <vt:lpstr>Ayuthaya</vt:lpstr>
      <vt:lpstr>Calibri</vt:lpstr>
      <vt:lpstr>Calibri Light</vt:lpstr>
      <vt:lpstr>Courier</vt:lpstr>
      <vt:lpstr>Courier New</vt:lpstr>
      <vt:lpstr>Gill Sans Light</vt:lpstr>
      <vt:lpstr>Helvetica</vt:lpstr>
      <vt:lpstr>Wingdings</vt:lpstr>
      <vt:lpstr>Wingdings 2</vt:lpstr>
      <vt:lpstr>Office Theme</vt:lpstr>
      <vt:lpstr>PowerPoint Presentation</vt:lpstr>
      <vt:lpstr>PowerPoint Presentation</vt:lpstr>
      <vt:lpstr>PowerPoint Presentation</vt:lpstr>
      <vt:lpstr>Data analytic frameworks and Computing environments  </vt:lpstr>
      <vt:lpstr> Delivering easy-to-use frameworks to empower data-driven research  </vt:lpstr>
      <vt:lpstr>PowerPoint Presentation</vt:lpstr>
      <vt:lpstr>WORKFLOW MANAGEMENT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dispel4py Performance Evaluations</vt:lpstr>
      <vt:lpstr>dispel4py Performance Evaluations</vt:lpstr>
      <vt:lpstr>PowerPoint Presentation</vt:lpstr>
      <vt:lpstr>Rapid Ground Motion Assessment (RA) - EPOS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Rapid Ground Motion Assessment (RA) - EPOS</vt:lpstr>
      <vt:lpstr>Rapid Ground Motion Assessment (RA) - EPOS</vt:lpstr>
      <vt:lpstr>Rapid Ground Motion Assessment (RA) - EPOS</vt:lpstr>
      <vt:lpstr>PowerPoint Presentation</vt:lpstr>
      <vt:lpstr>Extra Slides</vt:lpstr>
      <vt:lpstr>PowerPoint Presentation</vt:lpstr>
      <vt:lpstr>dispelp4y basic concepts– Example of a PE</vt:lpstr>
      <vt:lpstr>dispel4py  advance concepts – Provenance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info@rafaelsilva.com</dc:creator>
  <cp:lastModifiedBy>Microsoft Office User</cp:lastModifiedBy>
  <cp:revision>701</cp:revision>
  <cp:lastPrinted>2019-02-20T11:01:51Z</cp:lastPrinted>
  <dcterms:created xsi:type="dcterms:W3CDTF">2015-10-23T05:38:57Z</dcterms:created>
  <dcterms:modified xsi:type="dcterms:W3CDTF">2019-02-20T11:06:20Z</dcterms:modified>
</cp:coreProperties>
</file>